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4"/>
  </p:notesMasterIdLst>
  <p:sldIdLst>
    <p:sldId id="256" r:id="rId5"/>
    <p:sldId id="267" r:id="rId6"/>
    <p:sldId id="257" r:id="rId7"/>
    <p:sldId id="268" r:id="rId8"/>
    <p:sldId id="284" r:id="rId9"/>
    <p:sldId id="269" r:id="rId10"/>
    <p:sldId id="281" r:id="rId11"/>
    <p:sldId id="279" r:id="rId12"/>
    <p:sldId id="270" r:id="rId13"/>
    <p:sldId id="283" r:id="rId14"/>
    <p:sldId id="292" r:id="rId15"/>
    <p:sldId id="271" r:id="rId16"/>
    <p:sldId id="282" r:id="rId17"/>
    <p:sldId id="286" r:id="rId18"/>
    <p:sldId id="289" r:id="rId19"/>
    <p:sldId id="287" r:id="rId20"/>
    <p:sldId id="274" r:id="rId21"/>
    <p:sldId id="291" r:id="rId22"/>
    <p:sldId id="28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85F73B4-F06A-EEC6-BF32-B1FC04D37D32}" name="Olivia Helena Balara" initials="OB" userId="S::balara@wisc.edu::ea7e431f-72dc-4f43-806c-7dfb15962a2c" providerId="AD"/>
  <p188:author id="{68B540CA-18CD-A3EC-7319-E5CC7CE8C1AF}" name="NANDINI H JAGTIANI" initials="NHJ" userId="S::jagtiani@wisc.edu::d4fcb8e3-9b06-4b9f-9bbc-0cff106c7a7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A22F3-1003-84A1-64C4-19C876212487}" v="325" dt="2024-04-29T21:58:46.997"/>
    <p1510:client id="{27A6EED2-A1B2-8D68-559A-42AEBD83F80B}" v="810" dt="2024-04-29T21:17:59.100"/>
    <p1510:client id="{462E0521-59AF-42A7-9DC5-C7E78999BACC}" v="1595" dt="2024-04-30T00:15:04.083"/>
    <p1510:client id="{EA6F7553-5D0E-A943-96E0-9F87C8A60401}" v="2303" dt="2024-04-29T23:57:06.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1760"/>
  </p:normalViewPr>
  <p:slideViewPr>
    <p:cSldViewPr snapToGrid="0">
      <p:cViewPr varScale="1">
        <p:scale>
          <a:sx n="73" d="100"/>
          <a:sy n="73"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Sensitivity</a:t>
            </a:r>
            <a:r>
              <a:rPr lang="en-US" baseline="0"/>
              <a:t> Analysis</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Average Maximum Queue Length</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0.2</c:v>
                </c:pt>
                <c:pt idx="1">
                  <c:v>0.33</c:v>
                </c:pt>
                <c:pt idx="2">
                  <c:v>0.4</c:v>
                </c:pt>
              </c:numCache>
            </c:numRef>
          </c:cat>
          <c:val>
            <c:numRef>
              <c:f>Sheet1!$B$2:$B$4</c:f>
              <c:numCache>
                <c:formatCode>General</c:formatCode>
                <c:ptCount val="3"/>
                <c:pt idx="0">
                  <c:v>3.5</c:v>
                </c:pt>
                <c:pt idx="1">
                  <c:v>3.6</c:v>
                </c:pt>
                <c:pt idx="2">
                  <c:v>2.5499999999999998</c:v>
                </c:pt>
              </c:numCache>
            </c:numRef>
          </c:val>
          <c:extLst>
            <c:ext xmlns:c16="http://schemas.microsoft.com/office/drawing/2014/chart" uri="{C3380CC4-5D6E-409C-BE32-E72D297353CC}">
              <c16:uniqueId val="{00000000-CBFD-7A49-9E37-19A68FEB301F}"/>
            </c:ext>
          </c:extLst>
        </c:ser>
        <c:ser>
          <c:idx val="1"/>
          <c:order val="1"/>
          <c:tx>
            <c:strRef>
              <c:f>Sheet1!$C$1</c:f>
              <c:strCache>
                <c:ptCount val="1"/>
                <c:pt idx="0">
                  <c:v>Maximum Queue Length across Replications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0%</c:formatCode>
                <c:ptCount val="3"/>
                <c:pt idx="0">
                  <c:v>0.2</c:v>
                </c:pt>
                <c:pt idx="1">
                  <c:v>0.33</c:v>
                </c:pt>
                <c:pt idx="2">
                  <c:v>0.4</c:v>
                </c:pt>
              </c:numCache>
            </c:numRef>
          </c:cat>
          <c:val>
            <c:numRef>
              <c:f>Sheet1!$C$2:$C$4</c:f>
              <c:numCache>
                <c:formatCode>General</c:formatCode>
                <c:ptCount val="3"/>
                <c:pt idx="0">
                  <c:v>5</c:v>
                </c:pt>
                <c:pt idx="1">
                  <c:v>6</c:v>
                </c:pt>
                <c:pt idx="2">
                  <c:v>5</c:v>
                </c:pt>
              </c:numCache>
            </c:numRef>
          </c:val>
          <c:extLst>
            <c:ext xmlns:c16="http://schemas.microsoft.com/office/drawing/2014/chart" uri="{C3380CC4-5D6E-409C-BE32-E72D297353CC}">
              <c16:uniqueId val="{00000001-CBFD-7A49-9E37-19A68FEB301F}"/>
            </c:ext>
          </c:extLst>
        </c:ser>
        <c:dLbls>
          <c:showLegendKey val="0"/>
          <c:showVal val="0"/>
          <c:showCatName val="0"/>
          <c:showSerName val="0"/>
          <c:showPercent val="0"/>
          <c:showBubbleSize val="0"/>
        </c:dLbls>
        <c:gapWidth val="219"/>
        <c:overlap val="-27"/>
        <c:axId val="597893791"/>
        <c:axId val="759833199"/>
      </c:barChart>
      <c:catAx>
        <c:axId val="59789379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Sensitivity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59833199"/>
        <c:crosses val="autoZero"/>
        <c:auto val="1"/>
        <c:lblAlgn val="ctr"/>
        <c:lblOffset val="100"/>
        <c:noMultiLvlLbl val="0"/>
      </c:catAx>
      <c:valAx>
        <c:axId val="7598331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Queue</a:t>
                </a:r>
                <a:r>
                  <a:rPr lang="en-US" baseline="0"/>
                  <a:t> Length</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78937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179EC5-DF29-9347-9BA4-9CBAA6372FB6}" type="doc">
      <dgm:prSet loTypeId="urn:microsoft.com/office/officeart/2005/8/layout/process1" loCatId="" qsTypeId="urn:microsoft.com/office/officeart/2005/8/quickstyle/simple1" qsCatId="simple" csTypeId="urn:microsoft.com/office/officeart/2005/8/colors/accent1_2" csCatId="accent1" phldr="1"/>
      <dgm:spPr/>
    </dgm:pt>
    <dgm:pt modelId="{FF069C47-CDAA-CD44-B11C-D77F6180872D}">
      <dgm:prSet phldrT="[Text]"/>
      <dgm:spPr/>
      <dgm:t>
        <a:bodyPr/>
        <a:lstStyle/>
        <a:p>
          <a:r>
            <a:rPr lang="en-US"/>
            <a:t>Customer Arrival</a:t>
          </a:r>
        </a:p>
      </dgm:t>
    </dgm:pt>
    <dgm:pt modelId="{B6E54510-D0AC-9448-9BBD-B91991EF41D8}" type="parTrans" cxnId="{DA07E424-9602-5045-9CFF-A8FBF6DD6728}">
      <dgm:prSet/>
      <dgm:spPr/>
      <dgm:t>
        <a:bodyPr/>
        <a:lstStyle/>
        <a:p>
          <a:endParaRPr lang="en-US"/>
        </a:p>
      </dgm:t>
    </dgm:pt>
    <dgm:pt modelId="{2832B79A-B565-7840-87DB-5526BCDFC237}" type="sibTrans" cxnId="{DA07E424-9602-5045-9CFF-A8FBF6DD6728}">
      <dgm:prSet/>
      <dgm:spPr/>
      <dgm:t>
        <a:bodyPr/>
        <a:lstStyle/>
        <a:p>
          <a:endParaRPr lang="en-US"/>
        </a:p>
      </dgm:t>
    </dgm:pt>
    <dgm:pt modelId="{223B3893-124D-FC4C-B46F-831681990A83}">
      <dgm:prSet phldrT="[Text]"/>
      <dgm:spPr/>
      <dgm:t>
        <a:bodyPr/>
        <a:lstStyle/>
        <a:p>
          <a:r>
            <a:rPr lang="en-US"/>
            <a:t>Base Station</a:t>
          </a:r>
        </a:p>
      </dgm:t>
    </dgm:pt>
    <dgm:pt modelId="{3836FD90-AD82-2B4C-8D4F-A6349096F422}" type="parTrans" cxnId="{C0BA3E38-BCBA-154D-9776-3318670E56EC}">
      <dgm:prSet/>
      <dgm:spPr/>
      <dgm:t>
        <a:bodyPr/>
        <a:lstStyle/>
        <a:p>
          <a:endParaRPr lang="en-US"/>
        </a:p>
      </dgm:t>
    </dgm:pt>
    <dgm:pt modelId="{5CC0DAEE-B922-2549-AD93-72B5FCACD9BA}" type="sibTrans" cxnId="{C0BA3E38-BCBA-154D-9776-3318670E56EC}">
      <dgm:prSet/>
      <dgm:spPr/>
      <dgm:t>
        <a:bodyPr/>
        <a:lstStyle/>
        <a:p>
          <a:endParaRPr lang="en-US"/>
        </a:p>
      </dgm:t>
    </dgm:pt>
    <dgm:pt modelId="{BAE2F7C2-BF5F-C844-A5AF-E82CA5F7FFE3}">
      <dgm:prSet phldrT="[Text]"/>
      <dgm:spPr/>
      <dgm:t>
        <a:bodyPr/>
        <a:lstStyle/>
        <a:p>
          <a:r>
            <a:rPr lang="en-US"/>
            <a:t>Toppings Station</a:t>
          </a:r>
        </a:p>
      </dgm:t>
    </dgm:pt>
    <dgm:pt modelId="{AD7193C2-E6DB-4B49-BEC0-7955C33DA9DC}" type="parTrans" cxnId="{42F8950A-00F5-F44E-90BF-62DE1AD6F1AC}">
      <dgm:prSet/>
      <dgm:spPr/>
      <dgm:t>
        <a:bodyPr/>
        <a:lstStyle/>
        <a:p>
          <a:endParaRPr lang="en-US"/>
        </a:p>
      </dgm:t>
    </dgm:pt>
    <dgm:pt modelId="{9AAA9ACC-A091-854C-AFEB-2228D5BE837F}" type="sibTrans" cxnId="{42F8950A-00F5-F44E-90BF-62DE1AD6F1AC}">
      <dgm:prSet/>
      <dgm:spPr/>
      <dgm:t>
        <a:bodyPr/>
        <a:lstStyle/>
        <a:p>
          <a:endParaRPr lang="en-US"/>
        </a:p>
      </dgm:t>
    </dgm:pt>
    <dgm:pt modelId="{A09ABFBB-657C-F74F-864D-3BF5C94E0FF7}">
      <dgm:prSet/>
      <dgm:spPr/>
      <dgm:t>
        <a:bodyPr/>
        <a:lstStyle/>
        <a:p>
          <a:r>
            <a:rPr lang="en-US"/>
            <a:t>Register Station</a:t>
          </a:r>
        </a:p>
      </dgm:t>
    </dgm:pt>
    <dgm:pt modelId="{52F0A990-FDF3-E847-BA4B-5EF98C3DE29C}" type="parTrans" cxnId="{2B093E27-7F58-5742-9DBA-8AD518D1971F}">
      <dgm:prSet/>
      <dgm:spPr/>
      <dgm:t>
        <a:bodyPr/>
        <a:lstStyle/>
        <a:p>
          <a:endParaRPr lang="en-US"/>
        </a:p>
      </dgm:t>
    </dgm:pt>
    <dgm:pt modelId="{6C4ADC35-9948-9645-A694-77FC98EDBBD9}" type="sibTrans" cxnId="{2B093E27-7F58-5742-9DBA-8AD518D1971F}">
      <dgm:prSet/>
      <dgm:spPr/>
      <dgm:t>
        <a:bodyPr/>
        <a:lstStyle/>
        <a:p>
          <a:endParaRPr lang="en-US"/>
        </a:p>
      </dgm:t>
    </dgm:pt>
    <dgm:pt modelId="{828B369C-E879-D742-8A2C-39626CF1A16B}" type="pres">
      <dgm:prSet presAssocID="{3E179EC5-DF29-9347-9BA4-9CBAA6372FB6}" presName="Name0" presStyleCnt="0">
        <dgm:presLayoutVars>
          <dgm:dir/>
          <dgm:resizeHandles val="exact"/>
        </dgm:presLayoutVars>
      </dgm:prSet>
      <dgm:spPr/>
    </dgm:pt>
    <dgm:pt modelId="{BAB9C934-BC46-7D4D-996B-5E49BE9FD57C}" type="pres">
      <dgm:prSet presAssocID="{FF069C47-CDAA-CD44-B11C-D77F6180872D}" presName="node" presStyleLbl="node1" presStyleIdx="0" presStyleCnt="4">
        <dgm:presLayoutVars>
          <dgm:bulletEnabled val="1"/>
        </dgm:presLayoutVars>
      </dgm:prSet>
      <dgm:spPr/>
    </dgm:pt>
    <dgm:pt modelId="{86A4E86E-A189-B147-B746-D511BEB51CDA}" type="pres">
      <dgm:prSet presAssocID="{2832B79A-B565-7840-87DB-5526BCDFC237}" presName="sibTrans" presStyleLbl="sibTrans2D1" presStyleIdx="0" presStyleCnt="3"/>
      <dgm:spPr/>
    </dgm:pt>
    <dgm:pt modelId="{B4EEF288-DDB9-7648-A795-15AF66D0FFB1}" type="pres">
      <dgm:prSet presAssocID="{2832B79A-B565-7840-87DB-5526BCDFC237}" presName="connectorText" presStyleLbl="sibTrans2D1" presStyleIdx="0" presStyleCnt="3"/>
      <dgm:spPr/>
    </dgm:pt>
    <dgm:pt modelId="{A2A31A10-E59A-394D-8FC4-63FE00163AC2}" type="pres">
      <dgm:prSet presAssocID="{223B3893-124D-FC4C-B46F-831681990A83}" presName="node" presStyleLbl="node1" presStyleIdx="1" presStyleCnt="4">
        <dgm:presLayoutVars>
          <dgm:bulletEnabled val="1"/>
        </dgm:presLayoutVars>
      </dgm:prSet>
      <dgm:spPr/>
    </dgm:pt>
    <dgm:pt modelId="{A89022BE-D4EE-754D-A0A8-81596F680EE8}" type="pres">
      <dgm:prSet presAssocID="{5CC0DAEE-B922-2549-AD93-72B5FCACD9BA}" presName="sibTrans" presStyleLbl="sibTrans2D1" presStyleIdx="1" presStyleCnt="3"/>
      <dgm:spPr/>
    </dgm:pt>
    <dgm:pt modelId="{0739FA9E-548E-E342-816F-AE617B773854}" type="pres">
      <dgm:prSet presAssocID="{5CC0DAEE-B922-2549-AD93-72B5FCACD9BA}" presName="connectorText" presStyleLbl="sibTrans2D1" presStyleIdx="1" presStyleCnt="3"/>
      <dgm:spPr/>
    </dgm:pt>
    <dgm:pt modelId="{1549BD66-E2B2-904E-BC13-B642AF44EBAA}" type="pres">
      <dgm:prSet presAssocID="{BAE2F7C2-BF5F-C844-A5AF-E82CA5F7FFE3}" presName="node" presStyleLbl="node1" presStyleIdx="2" presStyleCnt="4">
        <dgm:presLayoutVars>
          <dgm:bulletEnabled val="1"/>
        </dgm:presLayoutVars>
      </dgm:prSet>
      <dgm:spPr/>
    </dgm:pt>
    <dgm:pt modelId="{E7B6875E-ABF0-BF4D-8B12-4274323721EC}" type="pres">
      <dgm:prSet presAssocID="{9AAA9ACC-A091-854C-AFEB-2228D5BE837F}" presName="sibTrans" presStyleLbl="sibTrans2D1" presStyleIdx="2" presStyleCnt="3"/>
      <dgm:spPr/>
    </dgm:pt>
    <dgm:pt modelId="{202A38AE-2CF9-7743-AA6A-4152EE3E1210}" type="pres">
      <dgm:prSet presAssocID="{9AAA9ACC-A091-854C-AFEB-2228D5BE837F}" presName="connectorText" presStyleLbl="sibTrans2D1" presStyleIdx="2" presStyleCnt="3"/>
      <dgm:spPr/>
    </dgm:pt>
    <dgm:pt modelId="{70E394F5-464B-8942-93C2-D74074091029}" type="pres">
      <dgm:prSet presAssocID="{A09ABFBB-657C-F74F-864D-3BF5C94E0FF7}" presName="node" presStyleLbl="node1" presStyleIdx="3" presStyleCnt="4">
        <dgm:presLayoutVars>
          <dgm:bulletEnabled val="1"/>
        </dgm:presLayoutVars>
      </dgm:prSet>
      <dgm:spPr/>
    </dgm:pt>
  </dgm:ptLst>
  <dgm:cxnLst>
    <dgm:cxn modelId="{42F8950A-00F5-F44E-90BF-62DE1AD6F1AC}" srcId="{3E179EC5-DF29-9347-9BA4-9CBAA6372FB6}" destId="{BAE2F7C2-BF5F-C844-A5AF-E82CA5F7FFE3}" srcOrd="2" destOrd="0" parTransId="{AD7193C2-E6DB-4B49-BEC0-7955C33DA9DC}" sibTransId="{9AAA9ACC-A091-854C-AFEB-2228D5BE837F}"/>
    <dgm:cxn modelId="{588DC920-F632-C24F-B8D7-F403C37E449F}" type="presOf" srcId="{5CC0DAEE-B922-2549-AD93-72B5FCACD9BA}" destId="{0739FA9E-548E-E342-816F-AE617B773854}" srcOrd="1" destOrd="0" presId="urn:microsoft.com/office/officeart/2005/8/layout/process1"/>
    <dgm:cxn modelId="{DA07E424-9602-5045-9CFF-A8FBF6DD6728}" srcId="{3E179EC5-DF29-9347-9BA4-9CBAA6372FB6}" destId="{FF069C47-CDAA-CD44-B11C-D77F6180872D}" srcOrd="0" destOrd="0" parTransId="{B6E54510-D0AC-9448-9BBD-B91991EF41D8}" sibTransId="{2832B79A-B565-7840-87DB-5526BCDFC237}"/>
    <dgm:cxn modelId="{73D61C26-8232-2E48-9843-6E88AADDAAC9}" type="presOf" srcId="{FF069C47-CDAA-CD44-B11C-D77F6180872D}" destId="{BAB9C934-BC46-7D4D-996B-5E49BE9FD57C}" srcOrd="0" destOrd="0" presId="urn:microsoft.com/office/officeart/2005/8/layout/process1"/>
    <dgm:cxn modelId="{2B093E27-7F58-5742-9DBA-8AD518D1971F}" srcId="{3E179EC5-DF29-9347-9BA4-9CBAA6372FB6}" destId="{A09ABFBB-657C-F74F-864D-3BF5C94E0FF7}" srcOrd="3" destOrd="0" parTransId="{52F0A990-FDF3-E847-BA4B-5EF98C3DE29C}" sibTransId="{6C4ADC35-9948-9645-A694-77FC98EDBBD9}"/>
    <dgm:cxn modelId="{C0BA3E38-BCBA-154D-9776-3318670E56EC}" srcId="{3E179EC5-DF29-9347-9BA4-9CBAA6372FB6}" destId="{223B3893-124D-FC4C-B46F-831681990A83}" srcOrd="1" destOrd="0" parTransId="{3836FD90-AD82-2B4C-8D4F-A6349096F422}" sibTransId="{5CC0DAEE-B922-2549-AD93-72B5FCACD9BA}"/>
    <dgm:cxn modelId="{A252D047-F3A9-804D-BE56-95AF639232C6}" type="presOf" srcId="{BAE2F7C2-BF5F-C844-A5AF-E82CA5F7FFE3}" destId="{1549BD66-E2B2-904E-BC13-B642AF44EBAA}" srcOrd="0" destOrd="0" presId="urn:microsoft.com/office/officeart/2005/8/layout/process1"/>
    <dgm:cxn modelId="{28C4794E-B18D-6C47-B479-B8B59622FCAC}" type="presOf" srcId="{9AAA9ACC-A091-854C-AFEB-2228D5BE837F}" destId="{E7B6875E-ABF0-BF4D-8B12-4274323721EC}" srcOrd="0" destOrd="0" presId="urn:microsoft.com/office/officeart/2005/8/layout/process1"/>
    <dgm:cxn modelId="{D99EB754-C1F8-CE48-AEBC-B73AFA14B2FA}" type="presOf" srcId="{9AAA9ACC-A091-854C-AFEB-2228D5BE837F}" destId="{202A38AE-2CF9-7743-AA6A-4152EE3E1210}" srcOrd="1" destOrd="0" presId="urn:microsoft.com/office/officeart/2005/8/layout/process1"/>
    <dgm:cxn modelId="{E21CB85D-E521-FC44-A3C5-DD30CBD9FB43}" type="presOf" srcId="{3E179EC5-DF29-9347-9BA4-9CBAA6372FB6}" destId="{828B369C-E879-D742-8A2C-39626CF1A16B}" srcOrd="0" destOrd="0" presId="urn:microsoft.com/office/officeart/2005/8/layout/process1"/>
    <dgm:cxn modelId="{D00D9474-9A24-9C40-97D3-3E73915D63C9}" type="presOf" srcId="{223B3893-124D-FC4C-B46F-831681990A83}" destId="{A2A31A10-E59A-394D-8FC4-63FE00163AC2}" srcOrd="0" destOrd="0" presId="urn:microsoft.com/office/officeart/2005/8/layout/process1"/>
    <dgm:cxn modelId="{47411A8C-AE39-BE4D-B09C-744936E9132C}" type="presOf" srcId="{2832B79A-B565-7840-87DB-5526BCDFC237}" destId="{86A4E86E-A189-B147-B746-D511BEB51CDA}" srcOrd="0" destOrd="0" presId="urn:microsoft.com/office/officeart/2005/8/layout/process1"/>
    <dgm:cxn modelId="{889F0FC1-AD21-574B-8695-1BC4D8195CA4}" type="presOf" srcId="{5CC0DAEE-B922-2549-AD93-72B5FCACD9BA}" destId="{A89022BE-D4EE-754D-A0A8-81596F680EE8}" srcOrd="0" destOrd="0" presId="urn:microsoft.com/office/officeart/2005/8/layout/process1"/>
    <dgm:cxn modelId="{BF5339EB-E9E1-C34F-88E7-AFD841EFBC8B}" type="presOf" srcId="{2832B79A-B565-7840-87DB-5526BCDFC237}" destId="{B4EEF288-DDB9-7648-A795-15AF66D0FFB1}" srcOrd="1" destOrd="0" presId="urn:microsoft.com/office/officeart/2005/8/layout/process1"/>
    <dgm:cxn modelId="{D9D73BF8-DCCB-9448-9E8E-CF2393B405D7}" type="presOf" srcId="{A09ABFBB-657C-F74F-864D-3BF5C94E0FF7}" destId="{70E394F5-464B-8942-93C2-D74074091029}" srcOrd="0" destOrd="0" presId="urn:microsoft.com/office/officeart/2005/8/layout/process1"/>
    <dgm:cxn modelId="{BB735DA8-780A-A942-9920-41F8BBF6D9C0}" type="presParOf" srcId="{828B369C-E879-D742-8A2C-39626CF1A16B}" destId="{BAB9C934-BC46-7D4D-996B-5E49BE9FD57C}" srcOrd="0" destOrd="0" presId="urn:microsoft.com/office/officeart/2005/8/layout/process1"/>
    <dgm:cxn modelId="{010AD63B-4670-CF48-99E2-F40C589314F8}" type="presParOf" srcId="{828B369C-E879-D742-8A2C-39626CF1A16B}" destId="{86A4E86E-A189-B147-B746-D511BEB51CDA}" srcOrd="1" destOrd="0" presId="urn:microsoft.com/office/officeart/2005/8/layout/process1"/>
    <dgm:cxn modelId="{38073A03-DC2F-844D-B996-DD948AC73D42}" type="presParOf" srcId="{86A4E86E-A189-B147-B746-D511BEB51CDA}" destId="{B4EEF288-DDB9-7648-A795-15AF66D0FFB1}" srcOrd="0" destOrd="0" presId="urn:microsoft.com/office/officeart/2005/8/layout/process1"/>
    <dgm:cxn modelId="{B6C6063D-3A66-B540-B6CE-E43D83521D39}" type="presParOf" srcId="{828B369C-E879-D742-8A2C-39626CF1A16B}" destId="{A2A31A10-E59A-394D-8FC4-63FE00163AC2}" srcOrd="2" destOrd="0" presId="urn:microsoft.com/office/officeart/2005/8/layout/process1"/>
    <dgm:cxn modelId="{BCC7CCC8-F6C1-D449-B7B8-FD72D64E6A78}" type="presParOf" srcId="{828B369C-E879-D742-8A2C-39626CF1A16B}" destId="{A89022BE-D4EE-754D-A0A8-81596F680EE8}" srcOrd="3" destOrd="0" presId="urn:microsoft.com/office/officeart/2005/8/layout/process1"/>
    <dgm:cxn modelId="{B29AD9E9-5E46-6044-BA03-A03CCD8EEF03}" type="presParOf" srcId="{A89022BE-D4EE-754D-A0A8-81596F680EE8}" destId="{0739FA9E-548E-E342-816F-AE617B773854}" srcOrd="0" destOrd="0" presId="urn:microsoft.com/office/officeart/2005/8/layout/process1"/>
    <dgm:cxn modelId="{4444D34D-72E1-E64D-8B9E-5A8C7956A2F4}" type="presParOf" srcId="{828B369C-E879-D742-8A2C-39626CF1A16B}" destId="{1549BD66-E2B2-904E-BC13-B642AF44EBAA}" srcOrd="4" destOrd="0" presId="urn:microsoft.com/office/officeart/2005/8/layout/process1"/>
    <dgm:cxn modelId="{D9FCD801-081C-6A40-96A8-EDCD9520D88A}" type="presParOf" srcId="{828B369C-E879-D742-8A2C-39626CF1A16B}" destId="{E7B6875E-ABF0-BF4D-8B12-4274323721EC}" srcOrd="5" destOrd="0" presId="urn:microsoft.com/office/officeart/2005/8/layout/process1"/>
    <dgm:cxn modelId="{91BE8CD7-9873-2E43-8D00-116DCEFFF93B}" type="presParOf" srcId="{E7B6875E-ABF0-BF4D-8B12-4274323721EC}" destId="{202A38AE-2CF9-7743-AA6A-4152EE3E1210}" srcOrd="0" destOrd="0" presId="urn:microsoft.com/office/officeart/2005/8/layout/process1"/>
    <dgm:cxn modelId="{CA426DAA-F2C5-E647-B81E-5FD98A5B6574}" type="presParOf" srcId="{828B369C-E879-D742-8A2C-39626CF1A16B}" destId="{70E394F5-464B-8942-93C2-D7407409102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179EC5-DF29-9347-9BA4-9CBAA6372FB6}" type="doc">
      <dgm:prSet loTypeId="urn:microsoft.com/office/officeart/2005/8/layout/process1" loCatId="" qsTypeId="urn:microsoft.com/office/officeart/2005/8/quickstyle/simple1" qsCatId="simple" csTypeId="urn:microsoft.com/office/officeart/2005/8/colors/accent1_2" csCatId="accent1" phldr="1"/>
      <dgm:spPr/>
    </dgm:pt>
    <dgm:pt modelId="{FF069C47-CDAA-CD44-B11C-D77F6180872D}">
      <dgm:prSet phldrT="[Text]"/>
      <dgm:spPr/>
      <dgm:t>
        <a:bodyPr/>
        <a:lstStyle/>
        <a:p>
          <a:r>
            <a:rPr lang="en-US"/>
            <a:t>Customer Arrival</a:t>
          </a:r>
        </a:p>
      </dgm:t>
    </dgm:pt>
    <dgm:pt modelId="{B6E54510-D0AC-9448-9BBD-B91991EF41D8}" type="parTrans" cxnId="{DA07E424-9602-5045-9CFF-A8FBF6DD6728}">
      <dgm:prSet/>
      <dgm:spPr/>
      <dgm:t>
        <a:bodyPr/>
        <a:lstStyle/>
        <a:p>
          <a:endParaRPr lang="en-US"/>
        </a:p>
      </dgm:t>
    </dgm:pt>
    <dgm:pt modelId="{2832B79A-B565-7840-87DB-5526BCDFC237}" type="sibTrans" cxnId="{DA07E424-9602-5045-9CFF-A8FBF6DD6728}">
      <dgm:prSet/>
      <dgm:spPr/>
      <dgm:t>
        <a:bodyPr/>
        <a:lstStyle/>
        <a:p>
          <a:endParaRPr lang="en-US"/>
        </a:p>
      </dgm:t>
    </dgm:pt>
    <dgm:pt modelId="{223B3893-124D-FC4C-B46F-831681990A83}">
      <dgm:prSet phldrT="[Text]"/>
      <dgm:spPr/>
      <dgm:t>
        <a:bodyPr/>
        <a:lstStyle/>
        <a:p>
          <a:r>
            <a:rPr lang="en-US"/>
            <a:t>Base Station</a:t>
          </a:r>
        </a:p>
      </dgm:t>
    </dgm:pt>
    <dgm:pt modelId="{3836FD90-AD82-2B4C-8D4F-A6349096F422}" type="parTrans" cxnId="{C0BA3E38-BCBA-154D-9776-3318670E56EC}">
      <dgm:prSet/>
      <dgm:spPr/>
      <dgm:t>
        <a:bodyPr/>
        <a:lstStyle/>
        <a:p>
          <a:endParaRPr lang="en-US"/>
        </a:p>
      </dgm:t>
    </dgm:pt>
    <dgm:pt modelId="{5CC0DAEE-B922-2549-AD93-72B5FCACD9BA}" type="sibTrans" cxnId="{C0BA3E38-BCBA-154D-9776-3318670E56EC}">
      <dgm:prSet/>
      <dgm:spPr/>
      <dgm:t>
        <a:bodyPr/>
        <a:lstStyle/>
        <a:p>
          <a:endParaRPr lang="en-US"/>
        </a:p>
      </dgm:t>
    </dgm:pt>
    <dgm:pt modelId="{BAE2F7C2-BF5F-C844-A5AF-E82CA5F7FFE3}">
      <dgm:prSet phldrT="[Text]"/>
      <dgm:spPr/>
      <dgm:t>
        <a:bodyPr/>
        <a:lstStyle/>
        <a:p>
          <a:r>
            <a:rPr lang="en-US"/>
            <a:t>Toppings Station</a:t>
          </a:r>
        </a:p>
      </dgm:t>
    </dgm:pt>
    <dgm:pt modelId="{AD7193C2-E6DB-4B49-BEC0-7955C33DA9DC}" type="parTrans" cxnId="{42F8950A-00F5-F44E-90BF-62DE1AD6F1AC}">
      <dgm:prSet/>
      <dgm:spPr/>
      <dgm:t>
        <a:bodyPr/>
        <a:lstStyle/>
        <a:p>
          <a:endParaRPr lang="en-US"/>
        </a:p>
      </dgm:t>
    </dgm:pt>
    <dgm:pt modelId="{9AAA9ACC-A091-854C-AFEB-2228D5BE837F}" type="sibTrans" cxnId="{42F8950A-00F5-F44E-90BF-62DE1AD6F1AC}">
      <dgm:prSet/>
      <dgm:spPr/>
      <dgm:t>
        <a:bodyPr/>
        <a:lstStyle/>
        <a:p>
          <a:endParaRPr lang="en-US"/>
        </a:p>
      </dgm:t>
    </dgm:pt>
    <dgm:pt modelId="{A09ABFBB-657C-F74F-864D-3BF5C94E0FF7}">
      <dgm:prSet/>
      <dgm:spPr/>
      <dgm:t>
        <a:bodyPr/>
        <a:lstStyle/>
        <a:p>
          <a:r>
            <a:rPr lang="en-US"/>
            <a:t>Register Station</a:t>
          </a:r>
        </a:p>
      </dgm:t>
    </dgm:pt>
    <dgm:pt modelId="{52F0A990-FDF3-E847-BA4B-5EF98C3DE29C}" type="parTrans" cxnId="{2B093E27-7F58-5742-9DBA-8AD518D1971F}">
      <dgm:prSet/>
      <dgm:spPr/>
      <dgm:t>
        <a:bodyPr/>
        <a:lstStyle/>
        <a:p>
          <a:endParaRPr lang="en-US"/>
        </a:p>
      </dgm:t>
    </dgm:pt>
    <dgm:pt modelId="{6C4ADC35-9948-9645-A694-77FC98EDBBD9}" type="sibTrans" cxnId="{2B093E27-7F58-5742-9DBA-8AD518D1971F}">
      <dgm:prSet/>
      <dgm:spPr/>
      <dgm:t>
        <a:bodyPr/>
        <a:lstStyle/>
        <a:p>
          <a:endParaRPr lang="en-US"/>
        </a:p>
      </dgm:t>
    </dgm:pt>
    <dgm:pt modelId="{828B369C-E879-D742-8A2C-39626CF1A16B}" type="pres">
      <dgm:prSet presAssocID="{3E179EC5-DF29-9347-9BA4-9CBAA6372FB6}" presName="Name0" presStyleCnt="0">
        <dgm:presLayoutVars>
          <dgm:dir/>
          <dgm:resizeHandles val="exact"/>
        </dgm:presLayoutVars>
      </dgm:prSet>
      <dgm:spPr/>
    </dgm:pt>
    <dgm:pt modelId="{BAB9C934-BC46-7D4D-996B-5E49BE9FD57C}" type="pres">
      <dgm:prSet presAssocID="{FF069C47-CDAA-CD44-B11C-D77F6180872D}" presName="node" presStyleLbl="node1" presStyleIdx="0" presStyleCnt="4">
        <dgm:presLayoutVars>
          <dgm:bulletEnabled val="1"/>
        </dgm:presLayoutVars>
      </dgm:prSet>
      <dgm:spPr/>
    </dgm:pt>
    <dgm:pt modelId="{86A4E86E-A189-B147-B746-D511BEB51CDA}" type="pres">
      <dgm:prSet presAssocID="{2832B79A-B565-7840-87DB-5526BCDFC237}" presName="sibTrans" presStyleLbl="sibTrans2D1" presStyleIdx="0" presStyleCnt="3"/>
      <dgm:spPr/>
    </dgm:pt>
    <dgm:pt modelId="{B4EEF288-DDB9-7648-A795-15AF66D0FFB1}" type="pres">
      <dgm:prSet presAssocID="{2832B79A-B565-7840-87DB-5526BCDFC237}" presName="connectorText" presStyleLbl="sibTrans2D1" presStyleIdx="0" presStyleCnt="3"/>
      <dgm:spPr/>
    </dgm:pt>
    <dgm:pt modelId="{A2A31A10-E59A-394D-8FC4-63FE00163AC2}" type="pres">
      <dgm:prSet presAssocID="{223B3893-124D-FC4C-B46F-831681990A83}" presName="node" presStyleLbl="node1" presStyleIdx="1" presStyleCnt="4">
        <dgm:presLayoutVars>
          <dgm:bulletEnabled val="1"/>
        </dgm:presLayoutVars>
      </dgm:prSet>
      <dgm:spPr/>
    </dgm:pt>
    <dgm:pt modelId="{A89022BE-D4EE-754D-A0A8-81596F680EE8}" type="pres">
      <dgm:prSet presAssocID="{5CC0DAEE-B922-2549-AD93-72B5FCACD9BA}" presName="sibTrans" presStyleLbl="sibTrans2D1" presStyleIdx="1" presStyleCnt="3"/>
      <dgm:spPr/>
    </dgm:pt>
    <dgm:pt modelId="{0739FA9E-548E-E342-816F-AE617B773854}" type="pres">
      <dgm:prSet presAssocID="{5CC0DAEE-B922-2549-AD93-72B5FCACD9BA}" presName="connectorText" presStyleLbl="sibTrans2D1" presStyleIdx="1" presStyleCnt="3"/>
      <dgm:spPr/>
    </dgm:pt>
    <dgm:pt modelId="{1549BD66-E2B2-904E-BC13-B642AF44EBAA}" type="pres">
      <dgm:prSet presAssocID="{BAE2F7C2-BF5F-C844-A5AF-E82CA5F7FFE3}" presName="node" presStyleLbl="node1" presStyleIdx="2" presStyleCnt="4">
        <dgm:presLayoutVars>
          <dgm:bulletEnabled val="1"/>
        </dgm:presLayoutVars>
      </dgm:prSet>
      <dgm:spPr/>
    </dgm:pt>
    <dgm:pt modelId="{E7B6875E-ABF0-BF4D-8B12-4274323721EC}" type="pres">
      <dgm:prSet presAssocID="{9AAA9ACC-A091-854C-AFEB-2228D5BE837F}" presName="sibTrans" presStyleLbl="sibTrans2D1" presStyleIdx="2" presStyleCnt="3"/>
      <dgm:spPr/>
    </dgm:pt>
    <dgm:pt modelId="{202A38AE-2CF9-7743-AA6A-4152EE3E1210}" type="pres">
      <dgm:prSet presAssocID="{9AAA9ACC-A091-854C-AFEB-2228D5BE837F}" presName="connectorText" presStyleLbl="sibTrans2D1" presStyleIdx="2" presStyleCnt="3"/>
      <dgm:spPr/>
    </dgm:pt>
    <dgm:pt modelId="{70E394F5-464B-8942-93C2-D74074091029}" type="pres">
      <dgm:prSet presAssocID="{A09ABFBB-657C-F74F-864D-3BF5C94E0FF7}" presName="node" presStyleLbl="node1" presStyleIdx="3" presStyleCnt="4">
        <dgm:presLayoutVars>
          <dgm:bulletEnabled val="1"/>
        </dgm:presLayoutVars>
      </dgm:prSet>
      <dgm:spPr/>
    </dgm:pt>
  </dgm:ptLst>
  <dgm:cxnLst>
    <dgm:cxn modelId="{42F8950A-00F5-F44E-90BF-62DE1AD6F1AC}" srcId="{3E179EC5-DF29-9347-9BA4-9CBAA6372FB6}" destId="{BAE2F7C2-BF5F-C844-A5AF-E82CA5F7FFE3}" srcOrd="2" destOrd="0" parTransId="{AD7193C2-E6DB-4B49-BEC0-7955C33DA9DC}" sibTransId="{9AAA9ACC-A091-854C-AFEB-2228D5BE837F}"/>
    <dgm:cxn modelId="{588DC920-F632-C24F-B8D7-F403C37E449F}" type="presOf" srcId="{5CC0DAEE-B922-2549-AD93-72B5FCACD9BA}" destId="{0739FA9E-548E-E342-816F-AE617B773854}" srcOrd="1" destOrd="0" presId="urn:microsoft.com/office/officeart/2005/8/layout/process1"/>
    <dgm:cxn modelId="{DA07E424-9602-5045-9CFF-A8FBF6DD6728}" srcId="{3E179EC5-DF29-9347-9BA4-9CBAA6372FB6}" destId="{FF069C47-CDAA-CD44-B11C-D77F6180872D}" srcOrd="0" destOrd="0" parTransId="{B6E54510-D0AC-9448-9BBD-B91991EF41D8}" sibTransId="{2832B79A-B565-7840-87DB-5526BCDFC237}"/>
    <dgm:cxn modelId="{73D61C26-8232-2E48-9843-6E88AADDAAC9}" type="presOf" srcId="{FF069C47-CDAA-CD44-B11C-D77F6180872D}" destId="{BAB9C934-BC46-7D4D-996B-5E49BE9FD57C}" srcOrd="0" destOrd="0" presId="urn:microsoft.com/office/officeart/2005/8/layout/process1"/>
    <dgm:cxn modelId="{2B093E27-7F58-5742-9DBA-8AD518D1971F}" srcId="{3E179EC5-DF29-9347-9BA4-9CBAA6372FB6}" destId="{A09ABFBB-657C-F74F-864D-3BF5C94E0FF7}" srcOrd="3" destOrd="0" parTransId="{52F0A990-FDF3-E847-BA4B-5EF98C3DE29C}" sibTransId="{6C4ADC35-9948-9645-A694-77FC98EDBBD9}"/>
    <dgm:cxn modelId="{C0BA3E38-BCBA-154D-9776-3318670E56EC}" srcId="{3E179EC5-DF29-9347-9BA4-9CBAA6372FB6}" destId="{223B3893-124D-FC4C-B46F-831681990A83}" srcOrd="1" destOrd="0" parTransId="{3836FD90-AD82-2B4C-8D4F-A6349096F422}" sibTransId="{5CC0DAEE-B922-2549-AD93-72B5FCACD9BA}"/>
    <dgm:cxn modelId="{A252D047-F3A9-804D-BE56-95AF639232C6}" type="presOf" srcId="{BAE2F7C2-BF5F-C844-A5AF-E82CA5F7FFE3}" destId="{1549BD66-E2B2-904E-BC13-B642AF44EBAA}" srcOrd="0" destOrd="0" presId="urn:microsoft.com/office/officeart/2005/8/layout/process1"/>
    <dgm:cxn modelId="{28C4794E-B18D-6C47-B479-B8B59622FCAC}" type="presOf" srcId="{9AAA9ACC-A091-854C-AFEB-2228D5BE837F}" destId="{E7B6875E-ABF0-BF4D-8B12-4274323721EC}" srcOrd="0" destOrd="0" presId="urn:microsoft.com/office/officeart/2005/8/layout/process1"/>
    <dgm:cxn modelId="{D99EB754-C1F8-CE48-AEBC-B73AFA14B2FA}" type="presOf" srcId="{9AAA9ACC-A091-854C-AFEB-2228D5BE837F}" destId="{202A38AE-2CF9-7743-AA6A-4152EE3E1210}" srcOrd="1" destOrd="0" presId="urn:microsoft.com/office/officeart/2005/8/layout/process1"/>
    <dgm:cxn modelId="{E21CB85D-E521-FC44-A3C5-DD30CBD9FB43}" type="presOf" srcId="{3E179EC5-DF29-9347-9BA4-9CBAA6372FB6}" destId="{828B369C-E879-D742-8A2C-39626CF1A16B}" srcOrd="0" destOrd="0" presId="urn:microsoft.com/office/officeart/2005/8/layout/process1"/>
    <dgm:cxn modelId="{D00D9474-9A24-9C40-97D3-3E73915D63C9}" type="presOf" srcId="{223B3893-124D-FC4C-B46F-831681990A83}" destId="{A2A31A10-E59A-394D-8FC4-63FE00163AC2}" srcOrd="0" destOrd="0" presId="urn:microsoft.com/office/officeart/2005/8/layout/process1"/>
    <dgm:cxn modelId="{47411A8C-AE39-BE4D-B09C-744936E9132C}" type="presOf" srcId="{2832B79A-B565-7840-87DB-5526BCDFC237}" destId="{86A4E86E-A189-B147-B746-D511BEB51CDA}" srcOrd="0" destOrd="0" presId="urn:microsoft.com/office/officeart/2005/8/layout/process1"/>
    <dgm:cxn modelId="{889F0FC1-AD21-574B-8695-1BC4D8195CA4}" type="presOf" srcId="{5CC0DAEE-B922-2549-AD93-72B5FCACD9BA}" destId="{A89022BE-D4EE-754D-A0A8-81596F680EE8}" srcOrd="0" destOrd="0" presId="urn:microsoft.com/office/officeart/2005/8/layout/process1"/>
    <dgm:cxn modelId="{BF5339EB-E9E1-C34F-88E7-AFD841EFBC8B}" type="presOf" srcId="{2832B79A-B565-7840-87DB-5526BCDFC237}" destId="{B4EEF288-DDB9-7648-A795-15AF66D0FFB1}" srcOrd="1" destOrd="0" presId="urn:microsoft.com/office/officeart/2005/8/layout/process1"/>
    <dgm:cxn modelId="{D9D73BF8-DCCB-9448-9E8E-CF2393B405D7}" type="presOf" srcId="{A09ABFBB-657C-F74F-864D-3BF5C94E0FF7}" destId="{70E394F5-464B-8942-93C2-D74074091029}" srcOrd="0" destOrd="0" presId="urn:microsoft.com/office/officeart/2005/8/layout/process1"/>
    <dgm:cxn modelId="{BB735DA8-780A-A942-9920-41F8BBF6D9C0}" type="presParOf" srcId="{828B369C-E879-D742-8A2C-39626CF1A16B}" destId="{BAB9C934-BC46-7D4D-996B-5E49BE9FD57C}" srcOrd="0" destOrd="0" presId="urn:microsoft.com/office/officeart/2005/8/layout/process1"/>
    <dgm:cxn modelId="{010AD63B-4670-CF48-99E2-F40C589314F8}" type="presParOf" srcId="{828B369C-E879-D742-8A2C-39626CF1A16B}" destId="{86A4E86E-A189-B147-B746-D511BEB51CDA}" srcOrd="1" destOrd="0" presId="urn:microsoft.com/office/officeart/2005/8/layout/process1"/>
    <dgm:cxn modelId="{38073A03-DC2F-844D-B996-DD948AC73D42}" type="presParOf" srcId="{86A4E86E-A189-B147-B746-D511BEB51CDA}" destId="{B4EEF288-DDB9-7648-A795-15AF66D0FFB1}" srcOrd="0" destOrd="0" presId="urn:microsoft.com/office/officeart/2005/8/layout/process1"/>
    <dgm:cxn modelId="{B6C6063D-3A66-B540-B6CE-E43D83521D39}" type="presParOf" srcId="{828B369C-E879-D742-8A2C-39626CF1A16B}" destId="{A2A31A10-E59A-394D-8FC4-63FE00163AC2}" srcOrd="2" destOrd="0" presId="urn:microsoft.com/office/officeart/2005/8/layout/process1"/>
    <dgm:cxn modelId="{BCC7CCC8-F6C1-D449-B7B8-FD72D64E6A78}" type="presParOf" srcId="{828B369C-E879-D742-8A2C-39626CF1A16B}" destId="{A89022BE-D4EE-754D-A0A8-81596F680EE8}" srcOrd="3" destOrd="0" presId="urn:microsoft.com/office/officeart/2005/8/layout/process1"/>
    <dgm:cxn modelId="{B29AD9E9-5E46-6044-BA03-A03CCD8EEF03}" type="presParOf" srcId="{A89022BE-D4EE-754D-A0A8-81596F680EE8}" destId="{0739FA9E-548E-E342-816F-AE617B773854}" srcOrd="0" destOrd="0" presId="urn:microsoft.com/office/officeart/2005/8/layout/process1"/>
    <dgm:cxn modelId="{4444D34D-72E1-E64D-8B9E-5A8C7956A2F4}" type="presParOf" srcId="{828B369C-E879-D742-8A2C-39626CF1A16B}" destId="{1549BD66-E2B2-904E-BC13-B642AF44EBAA}" srcOrd="4" destOrd="0" presId="urn:microsoft.com/office/officeart/2005/8/layout/process1"/>
    <dgm:cxn modelId="{D9FCD801-081C-6A40-96A8-EDCD9520D88A}" type="presParOf" srcId="{828B369C-E879-D742-8A2C-39626CF1A16B}" destId="{E7B6875E-ABF0-BF4D-8B12-4274323721EC}" srcOrd="5" destOrd="0" presId="urn:microsoft.com/office/officeart/2005/8/layout/process1"/>
    <dgm:cxn modelId="{91BE8CD7-9873-2E43-8D00-116DCEFFF93B}" type="presParOf" srcId="{E7B6875E-ABF0-BF4D-8B12-4274323721EC}" destId="{202A38AE-2CF9-7743-AA6A-4152EE3E1210}" srcOrd="0" destOrd="0" presId="urn:microsoft.com/office/officeart/2005/8/layout/process1"/>
    <dgm:cxn modelId="{CA426DAA-F2C5-E647-B81E-5FD98A5B6574}" type="presParOf" srcId="{828B369C-E879-D742-8A2C-39626CF1A16B}" destId="{70E394F5-464B-8942-93C2-D74074091029}"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9C934-BC46-7D4D-996B-5E49BE9FD57C}">
      <dsp:nvSpPr>
        <dsp:cNvPr id="0" name=""/>
        <dsp:cNvSpPr/>
      </dsp:nvSpPr>
      <dsp:spPr>
        <a:xfrm>
          <a:off x="2556"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Customer Arrival</a:t>
          </a:r>
        </a:p>
      </dsp:txBody>
      <dsp:txXfrm>
        <a:off x="22198" y="207495"/>
        <a:ext cx="1078445" cy="631353"/>
      </dsp:txXfrm>
    </dsp:sp>
    <dsp:sp modelId="{86A4E86E-A189-B147-B746-D511BEB51CDA}">
      <dsp:nvSpPr>
        <dsp:cNvPr id="0" name=""/>
        <dsp:cNvSpPr/>
      </dsp:nvSpPr>
      <dsp:spPr>
        <a:xfrm>
          <a:off x="1232059"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32059" y="440012"/>
        <a:ext cx="165871" cy="166318"/>
      </dsp:txXfrm>
    </dsp:sp>
    <dsp:sp modelId="{A2A31A10-E59A-394D-8FC4-63FE00163AC2}">
      <dsp:nvSpPr>
        <dsp:cNvPr id="0" name=""/>
        <dsp:cNvSpPr/>
      </dsp:nvSpPr>
      <dsp:spPr>
        <a:xfrm>
          <a:off x="1567378"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Base Station</a:t>
          </a:r>
        </a:p>
      </dsp:txBody>
      <dsp:txXfrm>
        <a:off x="1587020" y="207495"/>
        <a:ext cx="1078445" cy="631353"/>
      </dsp:txXfrm>
    </dsp:sp>
    <dsp:sp modelId="{A89022BE-D4EE-754D-A0A8-81596F680EE8}">
      <dsp:nvSpPr>
        <dsp:cNvPr id="0" name=""/>
        <dsp:cNvSpPr/>
      </dsp:nvSpPr>
      <dsp:spPr>
        <a:xfrm>
          <a:off x="2796881"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96881" y="440012"/>
        <a:ext cx="165871" cy="166318"/>
      </dsp:txXfrm>
    </dsp:sp>
    <dsp:sp modelId="{1549BD66-E2B2-904E-BC13-B642AF44EBAA}">
      <dsp:nvSpPr>
        <dsp:cNvPr id="0" name=""/>
        <dsp:cNvSpPr/>
      </dsp:nvSpPr>
      <dsp:spPr>
        <a:xfrm>
          <a:off x="3132199"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Toppings Station</a:t>
          </a:r>
        </a:p>
      </dsp:txBody>
      <dsp:txXfrm>
        <a:off x="3151841" y="207495"/>
        <a:ext cx="1078445" cy="631353"/>
      </dsp:txXfrm>
    </dsp:sp>
    <dsp:sp modelId="{E7B6875E-ABF0-BF4D-8B12-4274323721EC}">
      <dsp:nvSpPr>
        <dsp:cNvPr id="0" name=""/>
        <dsp:cNvSpPr/>
      </dsp:nvSpPr>
      <dsp:spPr>
        <a:xfrm>
          <a:off x="4361702"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61702" y="440012"/>
        <a:ext cx="165871" cy="166318"/>
      </dsp:txXfrm>
    </dsp:sp>
    <dsp:sp modelId="{70E394F5-464B-8942-93C2-D74074091029}">
      <dsp:nvSpPr>
        <dsp:cNvPr id="0" name=""/>
        <dsp:cNvSpPr/>
      </dsp:nvSpPr>
      <dsp:spPr>
        <a:xfrm>
          <a:off x="4697021"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Register Station</a:t>
          </a:r>
        </a:p>
      </dsp:txBody>
      <dsp:txXfrm>
        <a:off x="4716663" y="207495"/>
        <a:ext cx="1078445" cy="631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9C934-BC46-7D4D-996B-5E49BE9FD57C}">
      <dsp:nvSpPr>
        <dsp:cNvPr id="0" name=""/>
        <dsp:cNvSpPr/>
      </dsp:nvSpPr>
      <dsp:spPr>
        <a:xfrm>
          <a:off x="2556"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Customer Arrival</a:t>
          </a:r>
        </a:p>
      </dsp:txBody>
      <dsp:txXfrm>
        <a:off x="22198" y="207495"/>
        <a:ext cx="1078445" cy="631353"/>
      </dsp:txXfrm>
    </dsp:sp>
    <dsp:sp modelId="{86A4E86E-A189-B147-B746-D511BEB51CDA}">
      <dsp:nvSpPr>
        <dsp:cNvPr id="0" name=""/>
        <dsp:cNvSpPr/>
      </dsp:nvSpPr>
      <dsp:spPr>
        <a:xfrm>
          <a:off x="1232059"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232059" y="440012"/>
        <a:ext cx="165871" cy="166318"/>
      </dsp:txXfrm>
    </dsp:sp>
    <dsp:sp modelId="{A2A31A10-E59A-394D-8FC4-63FE00163AC2}">
      <dsp:nvSpPr>
        <dsp:cNvPr id="0" name=""/>
        <dsp:cNvSpPr/>
      </dsp:nvSpPr>
      <dsp:spPr>
        <a:xfrm>
          <a:off x="1567378"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Base Station</a:t>
          </a:r>
        </a:p>
      </dsp:txBody>
      <dsp:txXfrm>
        <a:off x="1587020" y="207495"/>
        <a:ext cx="1078445" cy="631353"/>
      </dsp:txXfrm>
    </dsp:sp>
    <dsp:sp modelId="{A89022BE-D4EE-754D-A0A8-81596F680EE8}">
      <dsp:nvSpPr>
        <dsp:cNvPr id="0" name=""/>
        <dsp:cNvSpPr/>
      </dsp:nvSpPr>
      <dsp:spPr>
        <a:xfrm>
          <a:off x="2796881"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2796881" y="440012"/>
        <a:ext cx="165871" cy="166318"/>
      </dsp:txXfrm>
    </dsp:sp>
    <dsp:sp modelId="{1549BD66-E2B2-904E-BC13-B642AF44EBAA}">
      <dsp:nvSpPr>
        <dsp:cNvPr id="0" name=""/>
        <dsp:cNvSpPr/>
      </dsp:nvSpPr>
      <dsp:spPr>
        <a:xfrm>
          <a:off x="3132199"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Toppings Station</a:t>
          </a:r>
        </a:p>
      </dsp:txBody>
      <dsp:txXfrm>
        <a:off x="3151841" y="207495"/>
        <a:ext cx="1078445" cy="631353"/>
      </dsp:txXfrm>
    </dsp:sp>
    <dsp:sp modelId="{E7B6875E-ABF0-BF4D-8B12-4274323721EC}">
      <dsp:nvSpPr>
        <dsp:cNvPr id="0" name=""/>
        <dsp:cNvSpPr/>
      </dsp:nvSpPr>
      <dsp:spPr>
        <a:xfrm>
          <a:off x="4361702" y="384573"/>
          <a:ext cx="236958" cy="27719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361702" y="440012"/>
        <a:ext cx="165871" cy="166318"/>
      </dsp:txXfrm>
    </dsp:sp>
    <dsp:sp modelId="{70E394F5-464B-8942-93C2-D74074091029}">
      <dsp:nvSpPr>
        <dsp:cNvPr id="0" name=""/>
        <dsp:cNvSpPr/>
      </dsp:nvSpPr>
      <dsp:spPr>
        <a:xfrm>
          <a:off x="4697021" y="187853"/>
          <a:ext cx="1117729" cy="6706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Register Station</a:t>
          </a:r>
        </a:p>
      </dsp:txBody>
      <dsp:txXfrm>
        <a:off x="4716663" y="207495"/>
        <a:ext cx="1078445" cy="6313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CDD205-0256-E849-BF2C-3E19DEA051AA}" type="datetimeFigureOut">
              <a:rPr lang="en-US" smtClean="0"/>
              <a:t>5/26/24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76C1F-957F-AA44-9B5E-03B64B0CA9C5}" type="slidenum">
              <a:rPr lang="en-US" smtClean="0"/>
              <a:t>‹#›</a:t>
            </a:fld>
            <a:endParaRPr lang="en-US"/>
          </a:p>
        </p:txBody>
      </p:sp>
    </p:spTree>
    <p:extLst>
      <p:ext uri="{BB962C8B-B14F-4D97-AF65-F5344CB8AC3E}">
        <p14:creationId xmlns:p14="http://schemas.microsoft.com/office/powerpoint/2010/main" val="3403096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Olivia</a:t>
            </a:r>
          </a:p>
        </p:txBody>
      </p:sp>
      <p:sp>
        <p:nvSpPr>
          <p:cNvPr id="4" name="Slide Number Placeholder 3"/>
          <p:cNvSpPr>
            <a:spLocks noGrp="1"/>
          </p:cNvSpPr>
          <p:nvPr>
            <p:ph type="sldNum" sz="quarter" idx="5"/>
          </p:nvPr>
        </p:nvSpPr>
        <p:spPr/>
        <p:txBody>
          <a:bodyPr/>
          <a:lstStyle/>
          <a:p>
            <a:fld id="{14276C1F-957F-AA44-9B5E-03B64B0CA9C5}" type="slidenum">
              <a:rPr lang="en-US" smtClean="0"/>
              <a:t>1</a:t>
            </a:fld>
            <a:endParaRPr lang="en-US"/>
          </a:p>
        </p:txBody>
      </p:sp>
    </p:spTree>
    <p:extLst>
      <p:ext uri="{BB962C8B-B14F-4D97-AF65-F5344CB8AC3E}">
        <p14:creationId xmlns:p14="http://schemas.microsoft.com/office/powerpoint/2010/main" val="2781033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Nandini</a:t>
            </a:r>
          </a:p>
          <a:p>
            <a:endParaRPr lang="en-US" dirty="0"/>
          </a:p>
          <a:p>
            <a:r>
              <a:rPr lang="en-US" dirty="0"/>
              <a:t>We performed the simulation, keeping these simulation parameters in mind. As mentioned earlier, we collected data from 11am to 2 pm, hence a 3-hour day. Further we chose a half an hour warm up period to allow the system to fall into normal running conditions representing our improvement. From the simulation you can also notice the base station queue level, which is the first station of our system. The queue never crosses 5 entities which is a very good sign. </a:t>
            </a:r>
          </a:p>
        </p:txBody>
      </p:sp>
      <p:sp>
        <p:nvSpPr>
          <p:cNvPr id="4" name="Slide Number Placeholder 3"/>
          <p:cNvSpPr>
            <a:spLocks noGrp="1"/>
          </p:cNvSpPr>
          <p:nvPr>
            <p:ph type="sldNum" sz="quarter" idx="5"/>
          </p:nvPr>
        </p:nvSpPr>
        <p:spPr/>
        <p:txBody>
          <a:bodyPr/>
          <a:lstStyle/>
          <a:p>
            <a:fld id="{14276C1F-957F-AA44-9B5E-03B64B0CA9C5}" type="slidenum">
              <a:rPr lang="en-US" smtClean="0"/>
              <a:t>10</a:t>
            </a:fld>
            <a:endParaRPr lang="en-US"/>
          </a:p>
        </p:txBody>
      </p:sp>
    </p:spTree>
    <p:extLst>
      <p:ext uri="{BB962C8B-B14F-4D97-AF65-F5344CB8AC3E}">
        <p14:creationId xmlns:p14="http://schemas.microsoft.com/office/powerpoint/2010/main" val="1521753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Nandini</a:t>
            </a:r>
          </a:p>
          <a:p>
            <a:endParaRPr lang="en-US" dirty="0"/>
          </a:p>
          <a:p>
            <a:r>
              <a:rPr lang="en-US" dirty="0"/>
              <a:t>We further performed a cost analysis for this improvement to discuss the feasibility. The total cost comes </a:t>
            </a:r>
            <a:r>
              <a:rPr lang="en-US" dirty="0" err="1"/>
              <a:t>upto</a:t>
            </a:r>
            <a:r>
              <a:rPr lang="en-US" dirty="0"/>
              <a:t> 500 dollars, with 200 for training material development and 300 for training sessions. Here the rate per hour value is taken from union south employee wages that currently work at south cantina. Since this was a small scale improvement, without </a:t>
            </a:r>
            <a:r>
              <a:rPr lang="en-US" dirty="0" err="1"/>
              <a:t>acutally</a:t>
            </a:r>
            <a:r>
              <a:rPr lang="en-US" dirty="0"/>
              <a:t> changing the entire system, we only had these two costs.</a:t>
            </a:r>
          </a:p>
        </p:txBody>
      </p:sp>
      <p:sp>
        <p:nvSpPr>
          <p:cNvPr id="4" name="Slide Number Placeholder 3"/>
          <p:cNvSpPr>
            <a:spLocks noGrp="1"/>
          </p:cNvSpPr>
          <p:nvPr>
            <p:ph type="sldNum" sz="quarter" idx="5"/>
          </p:nvPr>
        </p:nvSpPr>
        <p:spPr/>
        <p:txBody>
          <a:bodyPr/>
          <a:lstStyle/>
          <a:p>
            <a:fld id="{14276C1F-957F-AA44-9B5E-03B64B0CA9C5}" type="slidenum">
              <a:rPr lang="en-US" smtClean="0"/>
              <a:t>11</a:t>
            </a:fld>
            <a:endParaRPr lang="en-US"/>
          </a:p>
        </p:txBody>
      </p:sp>
    </p:spTree>
    <p:extLst>
      <p:ext uri="{BB962C8B-B14F-4D97-AF65-F5344CB8AC3E}">
        <p14:creationId xmlns:p14="http://schemas.microsoft.com/office/powerpoint/2010/main" val="784405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Adi</a:t>
            </a:r>
          </a:p>
          <a:p>
            <a:r>
              <a:rPr lang="en-US"/>
              <a:t>We currently have an app called Wisconsin where…</a:t>
            </a:r>
          </a:p>
        </p:txBody>
      </p:sp>
      <p:sp>
        <p:nvSpPr>
          <p:cNvPr id="4" name="Slide Number Placeholder 3"/>
          <p:cNvSpPr>
            <a:spLocks noGrp="1"/>
          </p:cNvSpPr>
          <p:nvPr>
            <p:ph type="sldNum" sz="quarter" idx="5"/>
          </p:nvPr>
        </p:nvSpPr>
        <p:spPr/>
        <p:txBody>
          <a:bodyPr/>
          <a:lstStyle/>
          <a:p>
            <a:fld id="{14276C1F-957F-AA44-9B5E-03B64B0CA9C5}" type="slidenum">
              <a:rPr lang="en-US" smtClean="0"/>
              <a:t>12</a:t>
            </a:fld>
            <a:endParaRPr lang="en-US"/>
          </a:p>
        </p:txBody>
      </p:sp>
    </p:spTree>
    <p:extLst>
      <p:ext uri="{BB962C8B-B14F-4D97-AF65-F5344CB8AC3E}">
        <p14:creationId xmlns:p14="http://schemas.microsoft.com/office/powerpoint/2010/main" val="729541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Adi</a:t>
            </a:r>
          </a:p>
          <a:p>
            <a:r>
              <a:rPr lang="en-US"/>
              <a:t>Need to add </a:t>
            </a:r>
          </a:p>
        </p:txBody>
      </p:sp>
      <p:sp>
        <p:nvSpPr>
          <p:cNvPr id="4" name="Slide Number Placeholder 3"/>
          <p:cNvSpPr>
            <a:spLocks noGrp="1"/>
          </p:cNvSpPr>
          <p:nvPr>
            <p:ph type="sldNum" sz="quarter" idx="5"/>
          </p:nvPr>
        </p:nvSpPr>
        <p:spPr/>
        <p:txBody>
          <a:bodyPr/>
          <a:lstStyle/>
          <a:p>
            <a:fld id="{14276C1F-957F-AA44-9B5E-03B64B0CA9C5}" type="slidenum">
              <a:rPr lang="en-US" smtClean="0"/>
              <a:t>13</a:t>
            </a:fld>
            <a:endParaRPr lang="en-US"/>
          </a:p>
        </p:txBody>
      </p:sp>
    </p:spTree>
    <p:extLst>
      <p:ext uri="{BB962C8B-B14F-4D97-AF65-F5344CB8AC3E}">
        <p14:creationId xmlns:p14="http://schemas.microsoft.com/office/powerpoint/2010/main" val="2537772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Bef>
                <a:spcPts val="1000"/>
              </a:spcBef>
            </a:pPr>
            <a:r>
              <a:rPr lang="en-US"/>
              <a:t>Adi</a:t>
            </a:r>
          </a:p>
          <a:p>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14</a:t>
            </a:fld>
            <a:endParaRPr lang="en-US"/>
          </a:p>
        </p:txBody>
      </p:sp>
    </p:spTree>
    <p:extLst>
      <p:ext uri="{BB962C8B-B14F-4D97-AF65-F5344CB8AC3E}">
        <p14:creationId xmlns:p14="http://schemas.microsoft.com/office/powerpoint/2010/main" val="139922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Adi</a:t>
            </a:r>
          </a:p>
          <a:p>
            <a:endParaRPr lang="en-US">
              <a:latin typeface="Calibri"/>
              <a:cs typeface="Calibri"/>
            </a:endParaRPr>
          </a:p>
          <a:p>
            <a:r>
              <a:rPr lang="en-US">
                <a:latin typeface="Calibri"/>
                <a:cs typeface="Calibri"/>
              </a:rPr>
              <a:t>Why? Online resources, ex employee of Chipotle (chipotle is a similar system) </a:t>
            </a:r>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15</a:t>
            </a:fld>
            <a:endParaRPr lang="en-US"/>
          </a:p>
        </p:txBody>
      </p:sp>
    </p:spTree>
    <p:extLst>
      <p:ext uri="{BB962C8B-B14F-4D97-AF65-F5344CB8AC3E}">
        <p14:creationId xmlns:p14="http://schemas.microsoft.com/office/powerpoint/2010/main" val="1843458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Adi</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4276C1F-957F-AA44-9B5E-03B64B0CA9C5}" type="slidenum">
              <a:rPr lang="en-US" smtClean="0"/>
              <a:t>16</a:t>
            </a:fld>
            <a:endParaRPr lang="en-US"/>
          </a:p>
        </p:txBody>
      </p:sp>
    </p:spTree>
    <p:extLst>
      <p:ext uri="{BB962C8B-B14F-4D97-AF65-F5344CB8AC3E}">
        <p14:creationId xmlns:p14="http://schemas.microsoft.com/office/powerpoint/2010/main" val="68776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Adi</a:t>
            </a:r>
            <a:endParaRPr lang="en-US">
              <a:latin typeface="Aptos" panose="02110004020202020204"/>
              <a:cs typeface="Calibri"/>
            </a:endParaRPr>
          </a:p>
          <a:p>
            <a:r>
              <a:rPr lang="en-US">
                <a:latin typeface="Calibri"/>
                <a:cs typeface="Calibri"/>
              </a:rPr>
              <a:t>Figure out a script for this</a:t>
            </a:r>
          </a:p>
        </p:txBody>
      </p:sp>
      <p:sp>
        <p:nvSpPr>
          <p:cNvPr id="4" name="Slide Number Placeholder 3"/>
          <p:cNvSpPr>
            <a:spLocks noGrp="1"/>
          </p:cNvSpPr>
          <p:nvPr>
            <p:ph type="sldNum" sz="quarter" idx="5"/>
          </p:nvPr>
        </p:nvSpPr>
        <p:spPr/>
        <p:txBody>
          <a:bodyPr/>
          <a:lstStyle/>
          <a:p>
            <a:fld id="{14276C1F-957F-AA44-9B5E-03B64B0CA9C5}" type="slidenum">
              <a:rPr lang="en-US" smtClean="0"/>
              <a:t>17</a:t>
            </a:fld>
            <a:endParaRPr lang="en-US"/>
          </a:p>
        </p:txBody>
      </p:sp>
    </p:spTree>
    <p:extLst>
      <p:ext uri="{BB962C8B-B14F-4D97-AF65-F5344CB8AC3E}">
        <p14:creationId xmlns:p14="http://schemas.microsoft.com/office/powerpoint/2010/main" val="296891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Olivia</a:t>
            </a:r>
          </a:p>
        </p:txBody>
      </p:sp>
      <p:sp>
        <p:nvSpPr>
          <p:cNvPr id="4" name="Slide Number Placeholder 3"/>
          <p:cNvSpPr>
            <a:spLocks noGrp="1"/>
          </p:cNvSpPr>
          <p:nvPr>
            <p:ph type="sldNum" sz="quarter" idx="5"/>
          </p:nvPr>
        </p:nvSpPr>
        <p:spPr/>
        <p:txBody>
          <a:bodyPr/>
          <a:lstStyle/>
          <a:p>
            <a:fld id="{14276C1F-957F-AA44-9B5E-03B64B0CA9C5}" type="slidenum">
              <a:rPr lang="en-US" smtClean="0"/>
              <a:t>18</a:t>
            </a:fld>
            <a:endParaRPr lang="en-US"/>
          </a:p>
        </p:txBody>
      </p:sp>
    </p:spTree>
    <p:extLst>
      <p:ext uri="{BB962C8B-B14F-4D97-AF65-F5344CB8AC3E}">
        <p14:creationId xmlns:p14="http://schemas.microsoft.com/office/powerpoint/2010/main" val="3126998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Olivia</a:t>
            </a:r>
          </a:p>
          <a:p>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2</a:t>
            </a:fld>
            <a:endParaRPr lang="en-US"/>
          </a:p>
        </p:txBody>
      </p:sp>
    </p:spTree>
    <p:extLst>
      <p:ext uri="{BB962C8B-B14F-4D97-AF65-F5344CB8AC3E}">
        <p14:creationId xmlns:p14="http://schemas.microsoft.com/office/powerpoint/2010/main" val="421469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Olivia</a:t>
            </a:r>
          </a:p>
          <a:p>
            <a:endParaRPr lang="en-US"/>
          </a:p>
          <a:p>
            <a:r>
              <a:rPr lang="en-US"/>
              <a:t>Description of current system</a:t>
            </a:r>
          </a:p>
          <a:p>
            <a:endParaRPr lang="en-US"/>
          </a:p>
          <a:p>
            <a:r>
              <a:rPr lang="en-US"/>
              <a:t>PROTEIN and BASE STATION</a:t>
            </a:r>
          </a:p>
        </p:txBody>
      </p:sp>
      <p:sp>
        <p:nvSpPr>
          <p:cNvPr id="4" name="Slide Number Placeholder 3"/>
          <p:cNvSpPr>
            <a:spLocks noGrp="1"/>
          </p:cNvSpPr>
          <p:nvPr>
            <p:ph type="sldNum" sz="quarter" idx="5"/>
          </p:nvPr>
        </p:nvSpPr>
        <p:spPr/>
        <p:txBody>
          <a:bodyPr/>
          <a:lstStyle/>
          <a:p>
            <a:fld id="{14276C1F-957F-AA44-9B5E-03B64B0CA9C5}" type="slidenum">
              <a:rPr lang="en-US" smtClean="0"/>
              <a:t>3</a:t>
            </a:fld>
            <a:endParaRPr lang="en-US"/>
          </a:p>
        </p:txBody>
      </p:sp>
    </p:spTree>
    <p:extLst>
      <p:ext uri="{BB962C8B-B14F-4D97-AF65-F5344CB8AC3E}">
        <p14:creationId xmlns:p14="http://schemas.microsoft.com/office/powerpoint/2010/main" val="3849414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Olivia</a:t>
            </a:r>
          </a:p>
          <a:p>
            <a:endParaRPr lang="en-US"/>
          </a:p>
          <a:p>
            <a:r>
              <a:rPr lang="en-US"/>
              <a:t>For any replications, across all replications. </a:t>
            </a:r>
          </a:p>
          <a:p>
            <a:endParaRPr lang="en-US"/>
          </a:p>
          <a:p>
            <a:r>
              <a:rPr lang="en-US"/>
              <a:t>Key performance Indicator: Maximum queue length</a:t>
            </a:r>
          </a:p>
          <a:p>
            <a:endParaRPr lang="en-US"/>
          </a:p>
          <a:p>
            <a:r>
              <a:rPr lang="en-US"/>
              <a:t>During peak times, the queue often extends beyond the capacity of the restaurant’s designated area, reaching into common walkways and causing congestion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entury Gothic"/>
                <a:cs typeface="Sabon Next LT"/>
              </a:rPr>
              <a:t>Primary Goal – Maintain a queue length of six entities to accommodate all customers within the designated area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entury Gothic"/>
                <a:cs typeface="Sabon Next LT"/>
              </a:rPr>
              <a:t>Secondary Goal – Ensure the queue does not exceed eight entities across any replications to prevent overflow</a:t>
            </a:r>
          </a:p>
          <a:p>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4</a:t>
            </a:fld>
            <a:endParaRPr lang="en-US"/>
          </a:p>
        </p:txBody>
      </p:sp>
    </p:spTree>
    <p:extLst>
      <p:ext uri="{BB962C8B-B14F-4D97-AF65-F5344CB8AC3E}">
        <p14:creationId xmlns:p14="http://schemas.microsoft.com/office/powerpoint/2010/main" val="1333992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a:t>
            </a:r>
          </a:p>
          <a:p>
            <a:r>
              <a:rPr lang="en-US"/>
              <a:t>Explain what the hold does</a:t>
            </a:r>
          </a:p>
        </p:txBody>
      </p:sp>
      <p:sp>
        <p:nvSpPr>
          <p:cNvPr id="4" name="Slide Number Placeholder 3"/>
          <p:cNvSpPr>
            <a:spLocks noGrp="1"/>
          </p:cNvSpPr>
          <p:nvPr>
            <p:ph type="sldNum" sz="quarter" idx="5"/>
          </p:nvPr>
        </p:nvSpPr>
        <p:spPr/>
        <p:txBody>
          <a:bodyPr/>
          <a:lstStyle/>
          <a:p>
            <a:fld id="{14276C1F-957F-AA44-9B5E-03B64B0CA9C5}" type="slidenum">
              <a:rPr lang="en-US" smtClean="0"/>
              <a:t>5</a:t>
            </a:fld>
            <a:endParaRPr lang="en-US"/>
          </a:p>
        </p:txBody>
      </p:sp>
    </p:spTree>
    <p:extLst>
      <p:ext uri="{BB962C8B-B14F-4D97-AF65-F5344CB8AC3E}">
        <p14:creationId xmlns:p14="http://schemas.microsoft.com/office/powerpoint/2010/main" val="3879580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a:t>
            </a:r>
          </a:p>
          <a:p>
            <a:r>
              <a:rPr lang="en-US"/>
              <a:t>Explain what the hold does</a:t>
            </a:r>
          </a:p>
          <a:p>
            <a:endParaRPr lang="en-US"/>
          </a:p>
          <a:p>
            <a:r>
              <a:rPr lang="en-US"/>
              <a:t>Make the border orange</a:t>
            </a:r>
          </a:p>
        </p:txBody>
      </p:sp>
      <p:sp>
        <p:nvSpPr>
          <p:cNvPr id="4" name="Slide Number Placeholder 3"/>
          <p:cNvSpPr>
            <a:spLocks noGrp="1"/>
          </p:cNvSpPr>
          <p:nvPr>
            <p:ph type="sldNum" sz="quarter" idx="5"/>
          </p:nvPr>
        </p:nvSpPr>
        <p:spPr/>
        <p:txBody>
          <a:bodyPr/>
          <a:lstStyle/>
          <a:p>
            <a:fld id="{14276C1F-957F-AA44-9B5E-03B64B0CA9C5}" type="slidenum">
              <a:rPr lang="en-US" smtClean="0"/>
              <a:t>6</a:t>
            </a:fld>
            <a:endParaRPr lang="en-US"/>
          </a:p>
        </p:txBody>
      </p:sp>
    </p:spTree>
    <p:extLst>
      <p:ext uri="{BB962C8B-B14F-4D97-AF65-F5344CB8AC3E}">
        <p14:creationId xmlns:p14="http://schemas.microsoft.com/office/powerpoint/2010/main" val="2145013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Aptos" panose="020B0004020202020204" pitchFamily="34" charset="0"/>
              </a:rPr>
              <a:t>Ty</a:t>
            </a:r>
          </a:p>
          <a:p>
            <a:r>
              <a:rPr lang="en-US" sz="1800">
                <a:effectLst/>
                <a:latin typeface="Times New Roman" panose="02020603050405020304" pitchFamily="18" charset="0"/>
                <a:ea typeface="Aptos" panose="020B0004020202020204" pitchFamily="34" charset="0"/>
              </a:rPr>
              <a:t>Given that the simulation passes both the face validity and statistical test, the team is comfortable using this simulation for further experimentation</a:t>
            </a:r>
            <a:r>
              <a:rPr lang="en-US">
                <a:effectLst/>
              </a:rPr>
              <a:t> </a:t>
            </a:r>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7</a:t>
            </a:fld>
            <a:endParaRPr lang="en-US"/>
          </a:p>
        </p:txBody>
      </p:sp>
    </p:spTree>
    <p:extLst>
      <p:ext uri="{BB962C8B-B14F-4D97-AF65-F5344CB8AC3E}">
        <p14:creationId xmlns:p14="http://schemas.microsoft.com/office/powerpoint/2010/main" val="1425365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Times New Roman" panose="02020603050405020304" pitchFamily="18" charset="0"/>
                <a:ea typeface="Aptos" panose="020B0004020202020204" pitchFamily="34" charset="0"/>
              </a:rPr>
              <a:t>Ty</a:t>
            </a:r>
          </a:p>
          <a:p>
            <a:r>
              <a:rPr lang="en-US" sz="1800">
                <a:solidFill>
                  <a:srgbClr val="000000"/>
                </a:solidFill>
                <a:effectLst/>
                <a:latin typeface="Times New Roman" panose="02020603050405020304" pitchFamily="18" charset="0"/>
                <a:ea typeface="Aptos" panose="020B0004020202020204" pitchFamily="34" charset="0"/>
              </a:rPr>
              <a:t>As we can see, the simulated values using the collected data, for maximum base station queue length are larger than the goals for this KPI. </a:t>
            </a:r>
          </a:p>
          <a:p>
            <a:r>
              <a:rPr lang="en-US" sz="1800">
                <a:solidFill>
                  <a:srgbClr val="000000"/>
                </a:solidFill>
                <a:effectLst/>
                <a:latin typeface="Times New Roman" panose="02020603050405020304" pitchFamily="18" charset="0"/>
                <a:ea typeface="Aptos" panose="020B0004020202020204" pitchFamily="34" charset="0"/>
              </a:rPr>
              <a:t>The confidence interval of the mean maximum queue length partially overlaps with the goal of less than 6. This demonstrates that there is a smaller than 50% chance that the KPI mean lies within the goal set by the team. Therefore, the system will require improvements to ensure with greater likelihood that the mean value of the KPI lies within the satisfactory region. </a:t>
            </a:r>
            <a:endParaRPr lang="en-US"/>
          </a:p>
        </p:txBody>
      </p:sp>
      <p:sp>
        <p:nvSpPr>
          <p:cNvPr id="4" name="Slide Number Placeholder 3"/>
          <p:cNvSpPr>
            <a:spLocks noGrp="1"/>
          </p:cNvSpPr>
          <p:nvPr>
            <p:ph type="sldNum" sz="quarter" idx="5"/>
          </p:nvPr>
        </p:nvSpPr>
        <p:spPr/>
        <p:txBody>
          <a:bodyPr/>
          <a:lstStyle/>
          <a:p>
            <a:fld id="{14276C1F-957F-AA44-9B5E-03B64B0CA9C5}" type="slidenum">
              <a:rPr lang="en-US" smtClean="0"/>
              <a:t>8</a:t>
            </a:fld>
            <a:endParaRPr lang="en-US"/>
          </a:p>
        </p:txBody>
      </p:sp>
    </p:spTree>
    <p:extLst>
      <p:ext uri="{BB962C8B-B14F-4D97-AF65-F5344CB8AC3E}">
        <p14:creationId xmlns:p14="http://schemas.microsoft.com/office/powerpoint/2010/main" val="2011897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Nandini</a:t>
            </a:r>
          </a:p>
          <a:p>
            <a:endParaRPr lang="en-US" dirty="0"/>
          </a:p>
          <a:p>
            <a:r>
              <a:rPr lang="en-US" dirty="0"/>
              <a:t>After passing both the face and statistical validation test, we started our first improvement which is the tactical improvement. </a:t>
            </a:r>
          </a:p>
          <a:p>
            <a:r>
              <a:rPr lang="en-US" dirty="0"/>
              <a:t>In the current system, a customer interacts with all three employees at the base station, toppings station as well as the register station. For our proposed system, each customer will only interact with one employee all the way to the register station similar to a conveyor system. Our motivation behind this was there is equal utilization amongst all employees, which further helps in decreasing the queue length </a:t>
            </a:r>
          </a:p>
        </p:txBody>
      </p:sp>
      <p:sp>
        <p:nvSpPr>
          <p:cNvPr id="4" name="Slide Number Placeholder 3"/>
          <p:cNvSpPr>
            <a:spLocks noGrp="1"/>
          </p:cNvSpPr>
          <p:nvPr>
            <p:ph type="sldNum" sz="quarter" idx="5"/>
          </p:nvPr>
        </p:nvSpPr>
        <p:spPr/>
        <p:txBody>
          <a:bodyPr/>
          <a:lstStyle/>
          <a:p>
            <a:fld id="{14276C1F-957F-AA44-9B5E-03B64B0CA9C5}" type="slidenum">
              <a:rPr lang="en-US" smtClean="0"/>
              <a:t>9</a:t>
            </a:fld>
            <a:endParaRPr lang="en-US"/>
          </a:p>
        </p:txBody>
      </p:sp>
    </p:spTree>
    <p:extLst>
      <p:ext uri="{BB962C8B-B14F-4D97-AF65-F5344CB8AC3E}">
        <p14:creationId xmlns:p14="http://schemas.microsoft.com/office/powerpoint/2010/main" val="369719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588674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08395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73926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34588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65236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4221346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smtClean="0"/>
              <a:t>5/26/24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749025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4248465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5/26/24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349070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02136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184436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smtClean="0"/>
              <a:t>5/26/24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31527056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9.svg"/><Relationship Id="rId4" Type="http://schemas.openxmlformats.org/officeDocument/2006/relationships/diagramLayout" Target="../diagrams/layout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9.svg"/><Relationship Id="rId4" Type="http://schemas.openxmlformats.org/officeDocument/2006/relationships/diagramLayout" Target="../diagrams/layout2.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32D57-186F-C0DF-5269-954B2BB0FF87}"/>
              </a:ext>
            </a:extLst>
          </p:cNvPr>
          <p:cNvSpPr>
            <a:spLocks noGrp="1"/>
          </p:cNvSpPr>
          <p:nvPr>
            <p:ph type="ctrTitle"/>
          </p:nvPr>
        </p:nvSpPr>
        <p:spPr>
          <a:xfrm>
            <a:off x="1526451" y="1028777"/>
            <a:ext cx="9144000" cy="1362193"/>
          </a:xfrm>
        </p:spPr>
        <p:txBody>
          <a:bodyPr>
            <a:noAutofit/>
          </a:bodyPr>
          <a:lstStyle/>
          <a:p>
            <a:r>
              <a:rPr lang="en-US" sz="4500">
                <a:latin typeface="Century Gothic"/>
                <a:cs typeface="Aptos Serif"/>
              </a:rPr>
              <a:t>Process Improvements for South Cantina </a:t>
            </a:r>
          </a:p>
        </p:txBody>
      </p:sp>
      <p:sp>
        <p:nvSpPr>
          <p:cNvPr id="3" name="Subtitle 2">
            <a:extLst>
              <a:ext uri="{FF2B5EF4-FFF2-40B4-BE49-F238E27FC236}">
                <a16:creationId xmlns:a16="http://schemas.microsoft.com/office/drawing/2014/main" id="{19A758A3-809B-C120-9862-20864426A56C}"/>
              </a:ext>
            </a:extLst>
          </p:cNvPr>
          <p:cNvSpPr>
            <a:spLocks noGrp="1"/>
          </p:cNvSpPr>
          <p:nvPr>
            <p:ph type="subTitle" idx="1"/>
          </p:nvPr>
        </p:nvSpPr>
        <p:spPr>
          <a:xfrm>
            <a:off x="1520062" y="5201585"/>
            <a:ext cx="9144000" cy="1655762"/>
          </a:xfrm>
        </p:spPr>
        <p:txBody>
          <a:bodyPr vert="horz" lIns="91440" tIns="45720" rIns="91440" bIns="45720" rtlCol="0" anchor="t">
            <a:normAutofit/>
          </a:bodyPr>
          <a:lstStyle/>
          <a:p>
            <a:r>
              <a:rPr lang="en-US" sz="2000" err="1">
                <a:latin typeface="Century Gothic" panose="020B0502020202020204" pitchFamily="34" charset="0"/>
                <a:cs typeface="Sabon Next LT"/>
              </a:rPr>
              <a:t>ISyE</a:t>
            </a:r>
            <a:r>
              <a:rPr lang="en-US" sz="2000">
                <a:latin typeface="Century Gothic" panose="020B0502020202020204" pitchFamily="34" charset="0"/>
                <a:cs typeface="Sabon Next LT"/>
              </a:rPr>
              <a:t> 320: Group 5</a:t>
            </a:r>
          </a:p>
          <a:p>
            <a:r>
              <a:rPr lang="en-US" sz="2000">
                <a:latin typeface="Century Gothic" panose="020B0502020202020204" pitchFamily="34" charset="0"/>
                <a:cs typeface="Sabon Next LT"/>
              </a:rPr>
              <a:t>By: Aditya Narasimhan, Ty Mountain, Olivia </a:t>
            </a:r>
            <a:r>
              <a:rPr lang="en-US" sz="2000" err="1">
                <a:latin typeface="Century Gothic" panose="020B0502020202020204" pitchFamily="34" charset="0"/>
                <a:cs typeface="Sabon Next LT"/>
              </a:rPr>
              <a:t>Balara</a:t>
            </a:r>
            <a:r>
              <a:rPr lang="en-US" sz="2000">
                <a:latin typeface="Century Gothic" panose="020B0502020202020204" pitchFamily="34" charset="0"/>
                <a:cs typeface="Sabon Next LT"/>
              </a:rPr>
              <a:t>, Nandini </a:t>
            </a:r>
            <a:r>
              <a:rPr lang="en-US" sz="2000" err="1">
                <a:latin typeface="Century Gothic" panose="020B0502020202020204" pitchFamily="34" charset="0"/>
                <a:cs typeface="Sabon Next LT"/>
              </a:rPr>
              <a:t>Jagtiani</a:t>
            </a:r>
            <a:endParaRPr lang="en-US" sz="2000">
              <a:latin typeface="Century Gothic" panose="020B0502020202020204" pitchFamily="34" charset="0"/>
              <a:cs typeface="Sabon Next LT"/>
            </a:endParaRPr>
          </a:p>
        </p:txBody>
      </p:sp>
      <p:pic>
        <p:nvPicPr>
          <p:cNvPr id="8" name="Picture 7" descr="University of Wisconsin logo and symbol, meaning, history, PNG">
            <a:extLst>
              <a:ext uri="{FF2B5EF4-FFF2-40B4-BE49-F238E27FC236}">
                <a16:creationId xmlns:a16="http://schemas.microsoft.com/office/drawing/2014/main" id="{2418B5B0-9E8F-B985-DE56-298C04B21ACB}"/>
              </a:ext>
            </a:extLst>
          </p:cNvPr>
          <p:cNvPicPr>
            <a:picLocks noChangeAspect="1"/>
          </p:cNvPicPr>
          <p:nvPr/>
        </p:nvPicPr>
        <p:blipFill rotWithShape="1">
          <a:blip r:embed="rId3"/>
          <a:srcRect l="37013" t="2631" r="34740" b="34901"/>
          <a:stretch/>
        </p:blipFill>
        <p:spPr>
          <a:xfrm>
            <a:off x="11414051" y="5807067"/>
            <a:ext cx="774862" cy="1051747"/>
          </a:xfrm>
          <a:prstGeom prst="rect">
            <a:avLst/>
          </a:prstGeom>
        </p:spPr>
      </p:pic>
      <p:pic>
        <p:nvPicPr>
          <p:cNvPr id="11" name="Picture 10" descr="Provided by usarestaurants.info">
            <a:extLst>
              <a:ext uri="{FF2B5EF4-FFF2-40B4-BE49-F238E27FC236}">
                <a16:creationId xmlns:a16="http://schemas.microsoft.com/office/drawing/2014/main" id="{84148ADE-3361-E4D8-491C-339B93875A30}"/>
              </a:ext>
            </a:extLst>
          </p:cNvPr>
          <p:cNvPicPr>
            <a:picLocks noChangeAspect="1"/>
          </p:cNvPicPr>
          <p:nvPr/>
        </p:nvPicPr>
        <p:blipFill>
          <a:blip r:embed="rId4"/>
          <a:stretch>
            <a:fillRect/>
          </a:stretch>
        </p:blipFill>
        <p:spPr>
          <a:xfrm>
            <a:off x="4135450" y="2568862"/>
            <a:ext cx="3913224" cy="2190972"/>
          </a:xfrm>
          <a:prstGeom prst="rect">
            <a:avLst/>
          </a:prstGeom>
        </p:spPr>
      </p:pic>
    </p:spTree>
    <p:extLst>
      <p:ext uri="{BB962C8B-B14F-4D97-AF65-F5344CB8AC3E}">
        <p14:creationId xmlns:p14="http://schemas.microsoft.com/office/powerpoint/2010/main" val="76306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DE5-55AA-E55A-0E97-549CB20749E6}"/>
              </a:ext>
            </a:extLst>
          </p:cNvPr>
          <p:cNvSpPr>
            <a:spLocks noGrp="1"/>
          </p:cNvSpPr>
          <p:nvPr>
            <p:ph type="title"/>
          </p:nvPr>
        </p:nvSpPr>
        <p:spPr>
          <a:xfrm>
            <a:off x="153619" y="18255"/>
            <a:ext cx="10515600" cy="1325563"/>
          </a:xfrm>
        </p:spPr>
        <p:txBody>
          <a:bodyPr/>
          <a:lstStyle/>
          <a:p>
            <a:r>
              <a:rPr lang="en-US">
                <a:latin typeface="Century Gothic" panose="020B0502020202020204" pitchFamily="34" charset="0"/>
                <a:cs typeface="Sabon Next LT"/>
              </a:rPr>
              <a:t>Tactical Improvement Proposal</a:t>
            </a:r>
          </a:p>
        </p:txBody>
      </p:sp>
      <p:pic>
        <p:nvPicPr>
          <p:cNvPr id="6" name="Content Placeholder 5">
            <a:extLst>
              <a:ext uri="{FF2B5EF4-FFF2-40B4-BE49-F238E27FC236}">
                <a16:creationId xmlns:a16="http://schemas.microsoft.com/office/drawing/2014/main" id="{77C2C9E5-94DE-91A6-FCCF-47F57287EFD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139" b="18521"/>
          <a:stretch/>
        </p:blipFill>
        <p:spPr>
          <a:xfrm>
            <a:off x="3366647" y="1932633"/>
            <a:ext cx="8822266" cy="3143249"/>
          </a:xfrm>
          <a:ln>
            <a:solidFill>
              <a:srgbClr val="FF0000"/>
            </a:solidFill>
          </a:ln>
        </p:spPr>
      </p:pic>
      <p:pic>
        <p:nvPicPr>
          <p:cNvPr id="5" name="Picture 4" descr="University of Wisconsin logo and symbol, meaning, history, PNG">
            <a:extLst>
              <a:ext uri="{FF2B5EF4-FFF2-40B4-BE49-F238E27FC236}">
                <a16:creationId xmlns:a16="http://schemas.microsoft.com/office/drawing/2014/main" id="{1104BC88-DB3F-DDC9-9A5C-AE75B64B1C0E}"/>
              </a:ext>
            </a:extLst>
          </p:cNvPr>
          <p:cNvPicPr>
            <a:picLocks noChangeAspect="1"/>
          </p:cNvPicPr>
          <p:nvPr/>
        </p:nvPicPr>
        <p:blipFill rotWithShape="1">
          <a:blip r:embed="rId4"/>
          <a:srcRect l="37013" t="2631" r="34740" b="34901"/>
          <a:stretch/>
        </p:blipFill>
        <p:spPr>
          <a:xfrm>
            <a:off x="11414051" y="5807067"/>
            <a:ext cx="774862" cy="1051747"/>
          </a:xfrm>
          <a:prstGeom prst="rect">
            <a:avLst/>
          </a:prstGeom>
        </p:spPr>
      </p:pic>
      <p:grpSp>
        <p:nvGrpSpPr>
          <p:cNvPr id="10" name="Group 9">
            <a:extLst>
              <a:ext uri="{FF2B5EF4-FFF2-40B4-BE49-F238E27FC236}">
                <a16:creationId xmlns:a16="http://schemas.microsoft.com/office/drawing/2014/main" id="{D7AF1AA8-3EA5-744B-A87D-F7A4830C6FF5}"/>
              </a:ext>
            </a:extLst>
          </p:cNvPr>
          <p:cNvGrpSpPr/>
          <p:nvPr/>
        </p:nvGrpSpPr>
        <p:grpSpPr>
          <a:xfrm>
            <a:off x="153619" y="1370144"/>
            <a:ext cx="3068944" cy="4240557"/>
            <a:chOff x="153619" y="1370144"/>
            <a:chExt cx="3068944" cy="4240557"/>
          </a:xfrm>
        </p:grpSpPr>
        <p:sp>
          <p:nvSpPr>
            <p:cNvPr id="3" name="Rectangle 2">
              <a:extLst>
                <a:ext uri="{FF2B5EF4-FFF2-40B4-BE49-F238E27FC236}">
                  <a16:creationId xmlns:a16="http://schemas.microsoft.com/office/drawing/2014/main" id="{F8685CEE-CEF1-A31B-F97D-CCACA4D4F1FA}"/>
                </a:ext>
              </a:extLst>
            </p:cNvPr>
            <p:cNvSpPr/>
            <p:nvPr/>
          </p:nvSpPr>
          <p:spPr>
            <a:xfrm>
              <a:off x="153619" y="1740059"/>
              <a:ext cx="2924861" cy="38706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138EB5-6240-DB29-19E3-4969EF102122}"/>
                </a:ext>
              </a:extLst>
            </p:cNvPr>
            <p:cNvSpPr txBox="1"/>
            <p:nvPr/>
          </p:nvSpPr>
          <p:spPr>
            <a:xfrm>
              <a:off x="329836" y="1370144"/>
              <a:ext cx="2892727" cy="460904"/>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entury Gothic" panose="020B0502020202020204" pitchFamily="34" charset="0"/>
                </a:rPr>
                <a:t>Simulation Parameters</a:t>
              </a:r>
            </a:p>
          </p:txBody>
        </p:sp>
      </p:grpSp>
      <p:sp>
        <p:nvSpPr>
          <p:cNvPr id="4" name="TextBox 3">
            <a:extLst>
              <a:ext uri="{FF2B5EF4-FFF2-40B4-BE49-F238E27FC236}">
                <a16:creationId xmlns:a16="http://schemas.microsoft.com/office/drawing/2014/main" id="{F47691A0-C12E-963F-E380-EE89707F6DC4}"/>
              </a:ext>
            </a:extLst>
          </p:cNvPr>
          <p:cNvSpPr txBox="1"/>
          <p:nvPr/>
        </p:nvSpPr>
        <p:spPr>
          <a:xfrm>
            <a:off x="232834" y="2552700"/>
            <a:ext cx="2912534"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000">
                <a:latin typeface="Century Gothic"/>
              </a:rPr>
              <a:t>3 - hour day</a:t>
            </a:r>
          </a:p>
          <a:p>
            <a:pPr>
              <a:lnSpc>
                <a:spcPct val="200000"/>
              </a:lnSpc>
            </a:pPr>
            <a:r>
              <a:rPr lang="en-US" sz="2000">
                <a:latin typeface="Century Gothic"/>
              </a:rPr>
              <a:t>Warm-up period – 0.5 hours</a:t>
            </a:r>
          </a:p>
          <a:p>
            <a:pPr>
              <a:lnSpc>
                <a:spcPct val="200000"/>
              </a:lnSpc>
            </a:pPr>
            <a:r>
              <a:rPr lang="en-US" sz="2000">
                <a:latin typeface="Century Gothic"/>
              </a:rPr>
              <a:t>20 replications</a:t>
            </a:r>
          </a:p>
          <a:p>
            <a:endParaRPr lang="en-US">
              <a:latin typeface="Aptos" panose="02110004020202020204"/>
            </a:endParaRPr>
          </a:p>
        </p:txBody>
      </p:sp>
    </p:spTree>
    <p:extLst>
      <p:ext uri="{BB962C8B-B14F-4D97-AF65-F5344CB8AC3E}">
        <p14:creationId xmlns:p14="http://schemas.microsoft.com/office/powerpoint/2010/main" val="469687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DE5-55AA-E55A-0E97-549CB20749E6}"/>
              </a:ext>
            </a:extLst>
          </p:cNvPr>
          <p:cNvSpPr>
            <a:spLocks noGrp="1"/>
          </p:cNvSpPr>
          <p:nvPr>
            <p:ph type="title"/>
          </p:nvPr>
        </p:nvSpPr>
        <p:spPr>
          <a:xfrm>
            <a:off x="153619" y="18255"/>
            <a:ext cx="10515600" cy="1325563"/>
          </a:xfrm>
        </p:spPr>
        <p:txBody>
          <a:bodyPr/>
          <a:lstStyle/>
          <a:p>
            <a:r>
              <a:rPr lang="en-US">
                <a:latin typeface="Century Gothic" panose="020B0502020202020204" pitchFamily="34" charset="0"/>
                <a:cs typeface="Sabon Next LT"/>
              </a:rPr>
              <a:t>Tactical Improvement Proposal</a:t>
            </a:r>
          </a:p>
        </p:txBody>
      </p:sp>
      <p:pic>
        <p:nvPicPr>
          <p:cNvPr id="5" name="Picture 4" descr="University of Wisconsin logo and symbol, meaning, history, PNG">
            <a:extLst>
              <a:ext uri="{FF2B5EF4-FFF2-40B4-BE49-F238E27FC236}">
                <a16:creationId xmlns:a16="http://schemas.microsoft.com/office/drawing/2014/main" id="{1104BC88-DB3F-DDC9-9A5C-AE75B64B1C0E}"/>
              </a:ext>
            </a:extLst>
          </p:cNvPr>
          <p:cNvPicPr>
            <a:picLocks noChangeAspect="1"/>
          </p:cNvPicPr>
          <p:nvPr/>
        </p:nvPicPr>
        <p:blipFill rotWithShape="1">
          <a:blip r:embed="rId3"/>
          <a:srcRect l="37013" t="2631" r="34740" b="34901"/>
          <a:stretch/>
        </p:blipFill>
        <p:spPr>
          <a:xfrm>
            <a:off x="11414051" y="5807067"/>
            <a:ext cx="774862" cy="1051747"/>
          </a:xfrm>
          <a:prstGeom prst="rect">
            <a:avLst/>
          </a:prstGeom>
        </p:spPr>
      </p:pic>
      <p:pic>
        <p:nvPicPr>
          <p:cNvPr id="17" name="Picture 16" descr="A green and black text&#10;&#10;Description automatically generated">
            <a:extLst>
              <a:ext uri="{FF2B5EF4-FFF2-40B4-BE49-F238E27FC236}">
                <a16:creationId xmlns:a16="http://schemas.microsoft.com/office/drawing/2014/main" id="{B5F00B5A-5331-CD6C-BD87-C1C301755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537" y="3183610"/>
            <a:ext cx="10532926" cy="1448421"/>
          </a:xfrm>
          <a:prstGeom prst="rect">
            <a:avLst/>
          </a:prstGeom>
        </p:spPr>
      </p:pic>
      <p:sp>
        <p:nvSpPr>
          <p:cNvPr id="18" name="TextBox 17">
            <a:extLst>
              <a:ext uri="{FF2B5EF4-FFF2-40B4-BE49-F238E27FC236}">
                <a16:creationId xmlns:a16="http://schemas.microsoft.com/office/drawing/2014/main" id="{B3DBFB20-D780-A2CD-B1D6-E3A593C3C4A3}"/>
              </a:ext>
            </a:extLst>
          </p:cNvPr>
          <p:cNvSpPr txBox="1"/>
          <p:nvPr/>
        </p:nvSpPr>
        <p:spPr>
          <a:xfrm>
            <a:off x="357188" y="1490200"/>
            <a:ext cx="6000750" cy="2855077"/>
          </a:xfrm>
          <a:prstGeom prst="rect">
            <a:avLst/>
          </a:prstGeom>
          <a:noFill/>
        </p:spPr>
        <p:txBody>
          <a:bodyPr wrap="square" lIns="91440" tIns="45720" rIns="91440" bIns="45720" rtlCol="0" anchor="t">
            <a:spAutoFit/>
          </a:bodyPr>
          <a:lstStyle/>
          <a:p>
            <a:pPr marL="228600" indent="-228600" defTabSz="914400">
              <a:lnSpc>
                <a:spcPct val="150000"/>
              </a:lnSpc>
              <a:spcBef>
                <a:spcPts val="1000"/>
              </a:spcBef>
              <a:buFont typeface="Arial" panose="020B0604020202020204" pitchFamily="34" charset="0"/>
              <a:buChar char="•"/>
            </a:pPr>
            <a:r>
              <a:rPr lang="en-US" sz="2000">
                <a:latin typeface="Century Gothic"/>
                <a:cs typeface="Sabon Next LT"/>
              </a:rPr>
              <a:t>Total cost ~ $500</a:t>
            </a: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Sans-Serif" panose="020B0604020202020204" pitchFamily="34" charset="0"/>
              <a:buChar char="•"/>
            </a:pPr>
            <a:r>
              <a:rPr lang="en-US" sz="2000">
                <a:latin typeface="Century Gothic"/>
                <a:cs typeface="Arial"/>
              </a:rPr>
              <a:t>$20 –  Union South employee wages</a:t>
            </a:r>
            <a:endParaRPr lang="en-US" sz="2000">
              <a:latin typeface="Century Gothic"/>
            </a:endParaRPr>
          </a:p>
          <a:p>
            <a:pPr defTabSz="914400">
              <a:lnSpc>
                <a:spcPct val="150000"/>
              </a:lnSpc>
              <a:spcBef>
                <a:spcPts val="1000"/>
              </a:spcBef>
            </a:pP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 panose="020B0604020202020204" pitchFamily="34" charset="0"/>
              <a:buChar char="•"/>
            </a:pP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 panose="020B0604020202020204" pitchFamily="34" charset="0"/>
              <a:buChar char="•"/>
            </a:pPr>
            <a:endParaRPr lang="en-US" sz="2000">
              <a:latin typeface="Century Gothic" panose="020B0502020202020204" pitchFamily="34" charset="0"/>
              <a:cs typeface="Sabon Next LT"/>
            </a:endParaRPr>
          </a:p>
        </p:txBody>
      </p:sp>
      <p:sp>
        <p:nvSpPr>
          <p:cNvPr id="19" name="TextBox 18">
            <a:extLst>
              <a:ext uri="{FF2B5EF4-FFF2-40B4-BE49-F238E27FC236}">
                <a16:creationId xmlns:a16="http://schemas.microsoft.com/office/drawing/2014/main" id="{7546B53A-76D8-CEA6-7E5F-9F7CA5539F8F}"/>
              </a:ext>
            </a:extLst>
          </p:cNvPr>
          <p:cNvSpPr txBox="1"/>
          <p:nvPr/>
        </p:nvSpPr>
        <p:spPr>
          <a:xfrm>
            <a:off x="5411419" y="4632031"/>
            <a:ext cx="1693810" cy="369332"/>
          </a:xfrm>
          <a:prstGeom prst="rect">
            <a:avLst/>
          </a:prstGeom>
          <a:noFill/>
        </p:spPr>
        <p:txBody>
          <a:bodyPr wrap="square" rtlCol="0">
            <a:spAutoFit/>
          </a:bodyPr>
          <a:lstStyle/>
          <a:p>
            <a:r>
              <a:rPr lang="en-US">
                <a:latin typeface="Century Gothic" panose="020B0502020202020204" pitchFamily="34" charset="0"/>
              </a:rPr>
              <a:t>Cost Analysis</a:t>
            </a:r>
          </a:p>
        </p:txBody>
      </p:sp>
    </p:spTree>
    <p:extLst>
      <p:ext uri="{BB962C8B-B14F-4D97-AF65-F5344CB8AC3E}">
        <p14:creationId xmlns:p14="http://schemas.microsoft.com/office/powerpoint/2010/main" val="3712534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57E6-DFB9-EC3B-AFD1-7D63F282D4BE}"/>
              </a:ext>
            </a:extLst>
          </p:cNvPr>
          <p:cNvSpPr>
            <a:spLocks noGrp="1"/>
          </p:cNvSpPr>
          <p:nvPr>
            <p:ph type="title"/>
          </p:nvPr>
        </p:nvSpPr>
        <p:spPr>
          <a:xfrm>
            <a:off x="219894" y="119461"/>
            <a:ext cx="10494965" cy="886265"/>
          </a:xfrm>
        </p:spPr>
        <p:txBody>
          <a:bodyPr/>
          <a:lstStyle/>
          <a:p>
            <a:r>
              <a:rPr lang="en-US">
                <a:latin typeface="Century Gothic" panose="020B0502020202020204" pitchFamily="34" charset="0"/>
                <a:cs typeface="Sabon Next LT"/>
              </a:rPr>
              <a:t>Strategic Improvement Proposal </a:t>
            </a:r>
          </a:p>
        </p:txBody>
      </p:sp>
      <p:pic>
        <p:nvPicPr>
          <p:cNvPr id="6" name="Content Placeholder 5" descr="A screenshot of a cell phone&#10;&#10;Description automatically generated">
            <a:extLst>
              <a:ext uri="{FF2B5EF4-FFF2-40B4-BE49-F238E27FC236}">
                <a16:creationId xmlns:a16="http://schemas.microsoft.com/office/drawing/2014/main" id="{489031D1-DAAC-E0A4-36AF-FEC4A19CD3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7198" y="2729952"/>
            <a:ext cx="1667184" cy="3640950"/>
          </a:xfrm>
        </p:spPr>
      </p:pic>
      <p:pic>
        <p:nvPicPr>
          <p:cNvPr id="5" name="Picture 4" descr="University of Wisconsin logo and symbol, meaning, history, PNG">
            <a:extLst>
              <a:ext uri="{FF2B5EF4-FFF2-40B4-BE49-F238E27FC236}">
                <a16:creationId xmlns:a16="http://schemas.microsoft.com/office/drawing/2014/main" id="{43F75CF7-2F3E-AF56-41AF-954EF92E11FB}"/>
              </a:ext>
            </a:extLst>
          </p:cNvPr>
          <p:cNvPicPr>
            <a:picLocks noChangeAspect="1"/>
          </p:cNvPicPr>
          <p:nvPr/>
        </p:nvPicPr>
        <p:blipFill rotWithShape="1">
          <a:blip r:embed="rId4"/>
          <a:srcRect l="37013" t="2631" r="34740" b="34901"/>
          <a:stretch/>
        </p:blipFill>
        <p:spPr>
          <a:xfrm>
            <a:off x="11414051" y="5807068"/>
            <a:ext cx="773341" cy="1049682"/>
          </a:xfrm>
          <a:prstGeom prst="rect">
            <a:avLst/>
          </a:prstGeom>
        </p:spPr>
      </p:pic>
      <p:pic>
        <p:nvPicPr>
          <p:cNvPr id="2052" name="Picture 4" descr="Wisconsin on the App Store">
            <a:extLst>
              <a:ext uri="{FF2B5EF4-FFF2-40B4-BE49-F238E27FC236}">
                <a16:creationId xmlns:a16="http://schemas.microsoft.com/office/drawing/2014/main" id="{981FFF54-F4F2-0EDE-AEDC-5B6CF491589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118" t="15625" r="32361" b="15625"/>
          <a:stretch/>
        </p:blipFill>
        <p:spPr bwMode="auto">
          <a:xfrm>
            <a:off x="469145" y="3627517"/>
            <a:ext cx="1177236" cy="11962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map with red points on it&#10;&#10;Description automatically generated">
            <a:extLst>
              <a:ext uri="{FF2B5EF4-FFF2-40B4-BE49-F238E27FC236}">
                <a16:creationId xmlns:a16="http://schemas.microsoft.com/office/drawing/2014/main" id="{BB135BBC-FC49-2E38-EA91-48F3ED8622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4789" y="2706653"/>
            <a:ext cx="1680799" cy="3638563"/>
          </a:xfrm>
          <a:prstGeom prst="rect">
            <a:avLst/>
          </a:prstGeom>
        </p:spPr>
      </p:pic>
      <p:cxnSp>
        <p:nvCxnSpPr>
          <p:cNvPr id="13" name="Straight Arrow Connector 12">
            <a:extLst>
              <a:ext uri="{FF2B5EF4-FFF2-40B4-BE49-F238E27FC236}">
                <a16:creationId xmlns:a16="http://schemas.microsoft.com/office/drawing/2014/main" id="{27AC5B74-0EFF-C1DE-3703-E1726C0FC505}"/>
              </a:ext>
            </a:extLst>
          </p:cNvPr>
          <p:cNvCxnSpPr>
            <a:cxnSpLocks/>
          </p:cNvCxnSpPr>
          <p:nvPr/>
        </p:nvCxnSpPr>
        <p:spPr>
          <a:xfrm>
            <a:off x="1912010" y="4133694"/>
            <a:ext cx="628920" cy="0"/>
          </a:xfrm>
          <a:prstGeom prst="straightConnector1">
            <a:avLst/>
          </a:prstGeom>
          <a:ln w="53975">
            <a:tailEnd type="triangle"/>
          </a:ln>
        </p:spPr>
        <p:style>
          <a:lnRef idx="2">
            <a:schemeClr val="accent1"/>
          </a:lnRef>
          <a:fillRef idx="0">
            <a:schemeClr val="accent1"/>
          </a:fillRef>
          <a:effectRef idx="1">
            <a:schemeClr val="accent1"/>
          </a:effectRef>
          <a:fontRef idx="minor">
            <a:schemeClr val="tx1"/>
          </a:fontRef>
        </p:style>
      </p:cxnSp>
      <p:sp>
        <p:nvSpPr>
          <p:cNvPr id="14" name="Oval 13">
            <a:extLst>
              <a:ext uri="{FF2B5EF4-FFF2-40B4-BE49-F238E27FC236}">
                <a16:creationId xmlns:a16="http://schemas.microsoft.com/office/drawing/2014/main" id="{25D2E593-DC6D-D037-5F98-C150BCB0E2E2}"/>
              </a:ext>
            </a:extLst>
          </p:cNvPr>
          <p:cNvSpPr/>
          <p:nvPr/>
        </p:nvSpPr>
        <p:spPr>
          <a:xfrm>
            <a:off x="2735302" y="5355653"/>
            <a:ext cx="628920" cy="2877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D2070B9-6C20-E2CA-B45F-AC550A40F13E}"/>
              </a:ext>
            </a:extLst>
          </p:cNvPr>
          <p:cNvCxnSpPr/>
          <p:nvPr/>
        </p:nvCxnSpPr>
        <p:spPr>
          <a:xfrm>
            <a:off x="4874519" y="4133694"/>
            <a:ext cx="628920" cy="0"/>
          </a:xfrm>
          <a:prstGeom prst="straightConnector1">
            <a:avLst/>
          </a:prstGeom>
          <a:ln w="53975">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A48DC33-56A2-F78A-6B52-BB7C2052EC8D}"/>
              </a:ext>
            </a:extLst>
          </p:cNvPr>
          <p:cNvCxnSpPr/>
          <p:nvPr/>
        </p:nvCxnSpPr>
        <p:spPr>
          <a:xfrm>
            <a:off x="7837028" y="4133694"/>
            <a:ext cx="628920" cy="0"/>
          </a:xfrm>
          <a:prstGeom prst="straightConnector1">
            <a:avLst/>
          </a:prstGeom>
          <a:ln w="53975">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CA3D8A4-F2C0-3733-5032-33F67E8115C4}"/>
              </a:ext>
            </a:extLst>
          </p:cNvPr>
          <p:cNvSpPr txBox="1"/>
          <p:nvPr/>
        </p:nvSpPr>
        <p:spPr>
          <a:xfrm>
            <a:off x="469145" y="4866769"/>
            <a:ext cx="1244295" cy="369332"/>
          </a:xfrm>
          <a:prstGeom prst="rect">
            <a:avLst/>
          </a:prstGeom>
          <a:noFill/>
        </p:spPr>
        <p:txBody>
          <a:bodyPr wrap="square" rtlCol="0">
            <a:spAutoFit/>
          </a:bodyPr>
          <a:lstStyle/>
          <a:p>
            <a:r>
              <a:rPr lang="en-US"/>
              <a:t>Wisconsin</a:t>
            </a:r>
          </a:p>
        </p:txBody>
      </p:sp>
      <p:grpSp>
        <p:nvGrpSpPr>
          <p:cNvPr id="12" name="Group 11">
            <a:extLst>
              <a:ext uri="{FF2B5EF4-FFF2-40B4-BE49-F238E27FC236}">
                <a16:creationId xmlns:a16="http://schemas.microsoft.com/office/drawing/2014/main" id="{05D81BD8-F1BE-A2C0-D719-AA6241AC9837}"/>
              </a:ext>
            </a:extLst>
          </p:cNvPr>
          <p:cNvGrpSpPr/>
          <p:nvPr/>
        </p:nvGrpSpPr>
        <p:grpSpPr>
          <a:xfrm>
            <a:off x="8647297" y="2704842"/>
            <a:ext cx="1637991" cy="3648935"/>
            <a:chOff x="8487771" y="1241166"/>
            <a:chExt cx="2067562" cy="4474416"/>
          </a:xfrm>
        </p:grpSpPr>
        <p:grpSp>
          <p:nvGrpSpPr>
            <p:cNvPr id="9" name="Group 8">
              <a:extLst>
                <a:ext uri="{FF2B5EF4-FFF2-40B4-BE49-F238E27FC236}">
                  <a16:creationId xmlns:a16="http://schemas.microsoft.com/office/drawing/2014/main" id="{B84C3E3D-19C4-6255-578F-76FC20D94B9E}"/>
                </a:ext>
              </a:extLst>
            </p:cNvPr>
            <p:cNvGrpSpPr/>
            <p:nvPr/>
          </p:nvGrpSpPr>
          <p:grpSpPr>
            <a:xfrm>
              <a:off x="8487771" y="1241166"/>
              <a:ext cx="2067562" cy="4474416"/>
              <a:chOff x="8487771" y="1241166"/>
              <a:chExt cx="2067562" cy="4474416"/>
            </a:xfrm>
          </p:grpSpPr>
          <p:pic>
            <p:nvPicPr>
              <p:cNvPr id="10" name="Picture 9" descr="A screenshot of a menu&#10;&#10;Description automatically generated">
                <a:extLst>
                  <a:ext uri="{FF2B5EF4-FFF2-40B4-BE49-F238E27FC236}">
                    <a16:creationId xmlns:a16="http://schemas.microsoft.com/office/drawing/2014/main" id="{F03960B0-50BF-C035-D04C-42448E9B56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7771" y="1241166"/>
                <a:ext cx="2067562" cy="4474416"/>
              </a:xfrm>
              <a:prstGeom prst="rect">
                <a:avLst/>
              </a:prstGeom>
            </p:spPr>
          </p:pic>
          <p:sp>
            <p:nvSpPr>
              <p:cNvPr id="11" name="TextBox 10">
                <a:extLst>
                  <a:ext uri="{FF2B5EF4-FFF2-40B4-BE49-F238E27FC236}">
                    <a16:creationId xmlns:a16="http://schemas.microsoft.com/office/drawing/2014/main" id="{846F4EC8-97B4-78B8-FE63-26C3EDE81032}"/>
                  </a:ext>
                </a:extLst>
              </p:cNvPr>
              <p:cNvSpPr txBox="1"/>
              <p:nvPr/>
            </p:nvSpPr>
            <p:spPr>
              <a:xfrm>
                <a:off x="8847326" y="4686410"/>
                <a:ext cx="1348451" cy="369332"/>
              </a:xfrm>
              <a:prstGeom prst="rect">
                <a:avLst/>
              </a:prstGeom>
              <a:solidFill>
                <a:schemeClr val="bg1"/>
              </a:solidFill>
            </p:spPr>
            <p:txBody>
              <a:bodyPr wrap="square" rtlCol="0">
                <a:spAutoFit/>
              </a:bodyPr>
              <a:lstStyle/>
              <a:p>
                <a:pPr algn="ctr"/>
                <a:r>
                  <a:rPr lang="en-US"/>
                  <a:t>Start Order</a:t>
                </a:r>
              </a:p>
            </p:txBody>
          </p:sp>
        </p:grpSp>
        <p:sp>
          <p:nvSpPr>
            <p:cNvPr id="17" name="Oval 16">
              <a:extLst>
                <a:ext uri="{FF2B5EF4-FFF2-40B4-BE49-F238E27FC236}">
                  <a16:creationId xmlns:a16="http://schemas.microsoft.com/office/drawing/2014/main" id="{6B914361-4589-3C5F-34AA-0FC63F367F35}"/>
                </a:ext>
              </a:extLst>
            </p:cNvPr>
            <p:cNvSpPr/>
            <p:nvPr/>
          </p:nvSpPr>
          <p:spPr>
            <a:xfrm>
              <a:off x="8487771" y="4582007"/>
              <a:ext cx="2067562" cy="57813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4" name="Picture 6" descr="NEW pop icon. NEW Product. Promotion ...">
            <a:extLst>
              <a:ext uri="{FF2B5EF4-FFF2-40B4-BE49-F238E27FC236}">
                <a16:creationId xmlns:a16="http://schemas.microsoft.com/office/drawing/2014/main" id="{8827407C-1B48-DEB7-A56D-EAFF2B71CD5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304" t="6651" r="7125" b="7125"/>
          <a:stretch/>
        </p:blipFill>
        <p:spPr bwMode="auto">
          <a:xfrm>
            <a:off x="8467562" y="2342218"/>
            <a:ext cx="719066" cy="733122"/>
          </a:xfrm>
          <a:prstGeom prst="rect">
            <a:avLst/>
          </a:prstGeom>
          <a:noFill/>
        </p:spPr>
      </p:pic>
      <p:sp>
        <p:nvSpPr>
          <p:cNvPr id="19" name="TextBox 18">
            <a:extLst>
              <a:ext uri="{FF2B5EF4-FFF2-40B4-BE49-F238E27FC236}">
                <a16:creationId xmlns:a16="http://schemas.microsoft.com/office/drawing/2014/main" id="{E6CF3A54-7B40-D7F1-86F6-41744D3797EA}"/>
              </a:ext>
            </a:extLst>
          </p:cNvPr>
          <p:cNvSpPr txBox="1"/>
          <p:nvPr/>
        </p:nvSpPr>
        <p:spPr>
          <a:xfrm>
            <a:off x="219894" y="1032113"/>
            <a:ext cx="11871385" cy="1547027"/>
          </a:xfrm>
          <a:prstGeom prst="rect">
            <a:avLst/>
          </a:prstGeom>
          <a:noFill/>
        </p:spPr>
        <p:txBody>
          <a:bodyPr wrap="square" lIns="91440" tIns="45720" rIns="91440" bIns="45720" rtlCol="0" anchor="t">
            <a:spAutoFit/>
          </a:bodyPr>
          <a:lstStyle/>
          <a:p>
            <a:pPr marL="228600" indent="-228600" defTabSz="914400">
              <a:lnSpc>
                <a:spcPct val="150000"/>
              </a:lnSpc>
              <a:spcBef>
                <a:spcPts val="1000"/>
              </a:spcBef>
              <a:buFont typeface="Arial" panose="020B0604020202020204" pitchFamily="34" charset="0"/>
              <a:buChar char="•"/>
            </a:pPr>
            <a:r>
              <a:rPr lang="en-US" sz="2000">
                <a:latin typeface="Century Gothic"/>
                <a:cs typeface="Sabon Next LT"/>
              </a:rPr>
              <a:t>Digital Ordering System</a:t>
            </a:r>
          </a:p>
          <a:p>
            <a:pPr marL="228600" indent="-228600" defTabSz="914400">
              <a:lnSpc>
                <a:spcPct val="150000"/>
              </a:lnSpc>
              <a:spcBef>
                <a:spcPts val="1000"/>
              </a:spcBef>
              <a:buFont typeface="Arial" panose="020B0604020202020204" pitchFamily="34" charset="0"/>
              <a:buChar char="•"/>
            </a:pPr>
            <a:r>
              <a:rPr lang="en-US" sz="2000">
                <a:latin typeface="Century Gothic"/>
                <a:cs typeface="Sabon Next LT"/>
              </a:rPr>
              <a:t>Motivation: Reduction in In-Person Queue due to customers adopting the digital ordering system</a:t>
            </a:r>
            <a:endParaRPr lang="en-US" sz="2000">
              <a:latin typeface="Century Gothic" panose="020B0502020202020204" pitchFamily="34" charset="0"/>
              <a:cs typeface="Sabon Next LT"/>
            </a:endParaRPr>
          </a:p>
        </p:txBody>
      </p:sp>
    </p:spTree>
    <p:extLst>
      <p:ext uri="{BB962C8B-B14F-4D97-AF65-F5344CB8AC3E}">
        <p14:creationId xmlns:p14="http://schemas.microsoft.com/office/powerpoint/2010/main" val="3280455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57E6-DFB9-EC3B-AFD1-7D63F282D4BE}"/>
              </a:ext>
            </a:extLst>
          </p:cNvPr>
          <p:cNvSpPr>
            <a:spLocks noGrp="1"/>
          </p:cNvSpPr>
          <p:nvPr>
            <p:ph type="title"/>
          </p:nvPr>
        </p:nvSpPr>
        <p:spPr>
          <a:xfrm>
            <a:off x="219894" y="119461"/>
            <a:ext cx="10494965" cy="886265"/>
          </a:xfrm>
        </p:spPr>
        <p:txBody>
          <a:bodyPr/>
          <a:lstStyle/>
          <a:p>
            <a:r>
              <a:rPr lang="en-US">
                <a:latin typeface="Century Gothic" panose="020B0502020202020204" pitchFamily="34" charset="0"/>
                <a:cs typeface="Sabon Next LT"/>
              </a:rPr>
              <a:t>Strategic Improvement Proposal </a:t>
            </a:r>
          </a:p>
        </p:txBody>
      </p:sp>
      <p:pic>
        <p:nvPicPr>
          <p:cNvPr id="5" name="Picture 4" descr="University of Wisconsin logo and symbol, meaning, history, PNG">
            <a:extLst>
              <a:ext uri="{FF2B5EF4-FFF2-40B4-BE49-F238E27FC236}">
                <a16:creationId xmlns:a16="http://schemas.microsoft.com/office/drawing/2014/main" id="{43F75CF7-2F3E-AF56-41AF-954EF92E11FB}"/>
              </a:ext>
            </a:extLst>
          </p:cNvPr>
          <p:cNvPicPr>
            <a:picLocks noChangeAspect="1"/>
          </p:cNvPicPr>
          <p:nvPr/>
        </p:nvPicPr>
        <p:blipFill rotWithShape="1">
          <a:blip r:embed="rId3"/>
          <a:srcRect l="37013" t="2631" r="34740" b="34901"/>
          <a:stretch/>
        </p:blipFill>
        <p:spPr>
          <a:xfrm>
            <a:off x="11414051" y="5807068"/>
            <a:ext cx="773341" cy="1049682"/>
          </a:xfrm>
          <a:prstGeom prst="rect">
            <a:avLst/>
          </a:prstGeom>
        </p:spPr>
      </p:pic>
      <p:pic>
        <p:nvPicPr>
          <p:cNvPr id="4" name="Content Placeholder 3">
            <a:extLst>
              <a:ext uri="{FF2B5EF4-FFF2-40B4-BE49-F238E27FC236}">
                <a16:creationId xmlns:a16="http://schemas.microsoft.com/office/drawing/2014/main" id="{C03CA5C8-07E4-8064-6FB0-7AC7E50E0E35}"/>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3861" b="4313"/>
          <a:stretch/>
        </p:blipFill>
        <p:spPr>
          <a:xfrm>
            <a:off x="4028349" y="1588981"/>
            <a:ext cx="7735712" cy="4059937"/>
          </a:xfrm>
          <a:ln>
            <a:solidFill>
              <a:srgbClr val="FF0000"/>
            </a:solidFill>
          </a:ln>
        </p:spPr>
      </p:pic>
      <p:grpSp>
        <p:nvGrpSpPr>
          <p:cNvPr id="3" name="Group 2">
            <a:extLst>
              <a:ext uri="{FF2B5EF4-FFF2-40B4-BE49-F238E27FC236}">
                <a16:creationId xmlns:a16="http://schemas.microsoft.com/office/drawing/2014/main" id="{2D649C98-E2DD-3F03-F886-05D654E58889}"/>
              </a:ext>
            </a:extLst>
          </p:cNvPr>
          <p:cNvGrpSpPr/>
          <p:nvPr/>
        </p:nvGrpSpPr>
        <p:grpSpPr>
          <a:xfrm>
            <a:off x="219894" y="1308721"/>
            <a:ext cx="3068944" cy="4240557"/>
            <a:chOff x="153619" y="1370144"/>
            <a:chExt cx="3068944" cy="4240557"/>
          </a:xfrm>
        </p:grpSpPr>
        <p:sp>
          <p:nvSpPr>
            <p:cNvPr id="6" name="Rectangle 5">
              <a:extLst>
                <a:ext uri="{FF2B5EF4-FFF2-40B4-BE49-F238E27FC236}">
                  <a16:creationId xmlns:a16="http://schemas.microsoft.com/office/drawing/2014/main" id="{CFA5B342-CCEF-6A61-8EC2-07AC7C005BDF}"/>
                </a:ext>
              </a:extLst>
            </p:cNvPr>
            <p:cNvSpPr/>
            <p:nvPr/>
          </p:nvSpPr>
          <p:spPr>
            <a:xfrm>
              <a:off x="153619" y="1740059"/>
              <a:ext cx="2924861" cy="387064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255D703-8C85-874E-BB6F-E57FF1AB59F9}"/>
                </a:ext>
              </a:extLst>
            </p:cNvPr>
            <p:cNvSpPr txBox="1"/>
            <p:nvPr/>
          </p:nvSpPr>
          <p:spPr>
            <a:xfrm>
              <a:off x="329836" y="1370144"/>
              <a:ext cx="2892727" cy="460904"/>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entury Gothic" panose="020B0502020202020204" pitchFamily="34" charset="0"/>
                </a:rPr>
                <a:t>Simulation Parameters</a:t>
              </a:r>
            </a:p>
          </p:txBody>
        </p:sp>
      </p:grpSp>
      <p:sp>
        <p:nvSpPr>
          <p:cNvPr id="9" name="TextBox 8">
            <a:extLst>
              <a:ext uri="{FF2B5EF4-FFF2-40B4-BE49-F238E27FC236}">
                <a16:creationId xmlns:a16="http://schemas.microsoft.com/office/drawing/2014/main" id="{080B4D91-CD26-BD3C-AD38-4E77C8DBBF1D}"/>
              </a:ext>
            </a:extLst>
          </p:cNvPr>
          <p:cNvSpPr txBox="1"/>
          <p:nvPr/>
        </p:nvSpPr>
        <p:spPr>
          <a:xfrm>
            <a:off x="292100" y="2552700"/>
            <a:ext cx="2912534" cy="28315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200000"/>
              </a:lnSpc>
            </a:pPr>
            <a:r>
              <a:rPr lang="en-US" sz="2000">
                <a:latin typeface="Century Gothic"/>
              </a:rPr>
              <a:t>3 - hour day</a:t>
            </a:r>
          </a:p>
          <a:p>
            <a:pPr>
              <a:lnSpc>
                <a:spcPct val="200000"/>
              </a:lnSpc>
            </a:pPr>
            <a:r>
              <a:rPr lang="en-US" sz="2000">
                <a:latin typeface="Century Gothic"/>
              </a:rPr>
              <a:t>Warm-up period – 0.5 hours</a:t>
            </a:r>
          </a:p>
          <a:p>
            <a:pPr>
              <a:lnSpc>
                <a:spcPct val="200000"/>
              </a:lnSpc>
            </a:pPr>
            <a:r>
              <a:rPr lang="en-US" sz="2000">
                <a:latin typeface="Century Gothic"/>
              </a:rPr>
              <a:t>20 replications</a:t>
            </a:r>
          </a:p>
          <a:p>
            <a:endParaRPr lang="en-US">
              <a:latin typeface="Aptos" panose="02110004020202020204"/>
            </a:endParaRPr>
          </a:p>
        </p:txBody>
      </p:sp>
    </p:spTree>
    <p:extLst>
      <p:ext uri="{BB962C8B-B14F-4D97-AF65-F5344CB8AC3E}">
        <p14:creationId xmlns:p14="http://schemas.microsoft.com/office/powerpoint/2010/main" val="89150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F57E6-DFB9-EC3B-AFD1-7D63F282D4BE}"/>
              </a:ext>
            </a:extLst>
          </p:cNvPr>
          <p:cNvSpPr>
            <a:spLocks noGrp="1"/>
          </p:cNvSpPr>
          <p:nvPr>
            <p:ph type="title"/>
          </p:nvPr>
        </p:nvSpPr>
        <p:spPr>
          <a:xfrm>
            <a:off x="219894" y="119461"/>
            <a:ext cx="10494965" cy="886265"/>
          </a:xfrm>
        </p:spPr>
        <p:txBody>
          <a:bodyPr/>
          <a:lstStyle/>
          <a:p>
            <a:r>
              <a:rPr lang="en-US">
                <a:latin typeface="Century Gothic" panose="020B0502020202020204" pitchFamily="34" charset="0"/>
                <a:cs typeface="Sabon Next LT"/>
              </a:rPr>
              <a:t>Strategic Improvement Proposal </a:t>
            </a:r>
          </a:p>
        </p:txBody>
      </p:sp>
      <p:pic>
        <p:nvPicPr>
          <p:cNvPr id="5" name="Picture 4" descr="University of Wisconsin logo and symbol, meaning, history, PNG">
            <a:extLst>
              <a:ext uri="{FF2B5EF4-FFF2-40B4-BE49-F238E27FC236}">
                <a16:creationId xmlns:a16="http://schemas.microsoft.com/office/drawing/2014/main" id="{43F75CF7-2F3E-AF56-41AF-954EF92E11FB}"/>
              </a:ext>
            </a:extLst>
          </p:cNvPr>
          <p:cNvPicPr>
            <a:picLocks noChangeAspect="1"/>
          </p:cNvPicPr>
          <p:nvPr/>
        </p:nvPicPr>
        <p:blipFill rotWithShape="1">
          <a:blip r:embed="rId3"/>
          <a:srcRect l="37013" t="2631" r="34740" b="34901"/>
          <a:stretch/>
        </p:blipFill>
        <p:spPr>
          <a:xfrm>
            <a:off x="11414051" y="5807068"/>
            <a:ext cx="773341" cy="1049682"/>
          </a:xfrm>
          <a:prstGeom prst="rect">
            <a:avLst/>
          </a:prstGeom>
        </p:spPr>
      </p:pic>
      <p:sp>
        <p:nvSpPr>
          <p:cNvPr id="9" name="Content Placeholder 8">
            <a:extLst>
              <a:ext uri="{FF2B5EF4-FFF2-40B4-BE49-F238E27FC236}">
                <a16:creationId xmlns:a16="http://schemas.microsoft.com/office/drawing/2014/main" id="{78A642D4-0608-86FE-9B3D-D9E453FAD462}"/>
              </a:ext>
            </a:extLst>
          </p:cNvPr>
          <p:cNvSpPr>
            <a:spLocks noGrp="1"/>
          </p:cNvSpPr>
          <p:nvPr>
            <p:ph idx="1"/>
          </p:nvPr>
        </p:nvSpPr>
        <p:spPr>
          <a:xfrm>
            <a:off x="613347" y="1253331"/>
            <a:ext cx="10515600" cy="4351338"/>
          </a:xfrm>
        </p:spPr>
        <p:txBody>
          <a:bodyPr>
            <a:normAutofit/>
          </a:bodyPr>
          <a:lstStyle/>
          <a:p>
            <a:pPr marL="0" indent="0">
              <a:buNone/>
            </a:pPr>
            <a:r>
              <a:rPr lang="en-US" sz="2000">
                <a:latin typeface="Century Gothic" panose="020B0502020202020204" pitchFamily="34" charset="0"/>
              </a:rPr>
              <a:t> </a:t>
            </a:r>
          </a:p>
        </p:txBody>
      </p:sp>
      <p:sp>
        <p:nvSpPr>
          <p:cNvPr id="10" name="TextBox 9">
            <a:extLst>
              <a:ext uri="{FF2B5EF4-FFF2-40B4-BE49-F238E27FC236}">
                <a16:creationId xmlns:a16="http://schemas.microsoft.com/office/drawing/2014/main" id="{146622B4-61D4-E511-9A2B-C5A4FA1594F7}"/>
              </a:ext>
            </a:extLst>
          </p:cNvPr>
          <p:cNvSpPr txBox="1"/>
          <p:nvPr/>
        </p:nvSpPr>
        <p:spPr>
          <a:xfrm>
            <a:off x="219894" y="1577825"/>
            <a:ext cx="4445940" cy="4368312"/>
          </a:xfrm>
          <a:prstGeom prst="rect">
            <a:avLst/>
          </a:prstGeom>
          <a:noFill/>
        </p:spPr>
        <p:txBody>
          <a:bodyPr wrap="square" lIns="91440" tIns="45720" rIns="91440" bIns="45720" rtlCol="0" anchor="t">
            <a:spAutoFit/>
          </a:bodyPr>
          <a:lstStyle/>
          <a:p>
            <a:pPr marL="228600" indent="-228600" defTabSz="914400">
              <a:lnSpc>
                <a:spcPct val="150000"/>
              </a:lnSpc>
              <a:spcBef>
                <a:spcPts val="1000"/>
              </a:spcBef>
              <a:buFont typeface="Arial" panose="020B0604020202020204" pitchFamily="34" charset="0"/>
              <a:buChar char="•"/>
            </a:pPr>
            <a:r>
              <a:rPr lang="en-US" sz="2000">
                <a:latin typeface="Century Gothic"/>
                <a:cs typeface="Sabon Next LT"/>
              </a:rPr>
              <a:t>Total cost ~ $4260.50</a:t>
            </a: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Sans-Serif" panose="020B0604020202020204" pitchFamily="34" charset="0"/>
              <a:buChar char="•"/>
            </a:pPr>
            <a:r>
              <a:rPr lang="en-US" sz="2000">
                <a:latin typeface="Century Gothic"/>
                <a:cs typeface="Arial"/>
              </a:rPr>
              <a:t>$17/</a:t>
            </a:r>
            <a:r>
              <a:rPr lang="en-US" sz="2000" err="1">
                <a:latin typeface="Century Gothic"/>
                <a:cs typeface="Arial"/>
              </a:rPr>
              <a:t>hr</a:t>
            </a:r>
            <a:r>
              <a:rPr lang="en-US" sz="2000">
                <a:latin typeface="Century Gothic"/>
                <a:cs typeface="Arial"/>
              </a:rPr>
              <a:t> – Division of Information Technology (</a:t>
            </a:r>
            <a:r>
              <a:rPr lang="en-US" sz="2000" err="1">
                <a:latin typeface="Century Gothic"/>
                <a:cs typeface="Arial"/>
              </a:rPr>
              <a:t>DoIT</a:t>
            </a:r>
            <a:r>
              <a:rPr lang="en-US" sz="2000">
                <a:latin typeface="Century Gothic"/>
                <a:cs typeface="Arial"/>
              </a:rPr>
              <a:t>)</a:t>
            </a:r>
            <a:endParaRPr lang="en-US" sz="2000">
              <a:solidFill>
                <a:srgbClr val="444444"/>
              </a:solidFill>
              <a:latin typeface="Century Gothic"/>
              <a:cs typeface="Arial"/>
            </a:endParaRPr>
          </a:p>
          <a:p>
            <a:pPr marL="228600" indent="-228600" defTabSz="914400">
              <a:lnSpc>
                <a:spcPct val="150000"/>
              </a:lnSpc>
              <a:spcBef>
                <a:spcPts val="1000"/>
              </a:spcBef>
              <a:buFont typeface="Arial,Sans-Serif" panose="020B0604020202020204" pitchFamily="34" charset="0"/>
              <a:buChar char="•"/>
            </a:pPr>
            <a:r>
              <a:rPr lang="en-US" sz="2000">
                <a:latin typeface="Century Gothic"/>
                <a:cs typeface="Arial"/>
              </a:rPr>
              <a:t>$16 to $20 – Union South employee wages</a:t>
            </a:r>
            <a:endParaRPr lang="en-US" sz="2000">
              <a:latin typeface="Century Gothic"/>
            </a:endParaRPr>
          </a:p>
          <a:p>
            <a:pPr defTabSz="914400">
              <a:lnSpc>
                <a:spcPct val="150000"/>
              </a:lnSpc>
              <a:spcBef>
                <a:spcPts val="1000"/>
              </a:spcBef>
            </a:pP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 panose="020B0604020202020204" pitchFamily="34" charset="0"/>
              <a:buChar char="•"/>
            </a:pPr>
            <a:endParaRPr lang="en-US" sz="2000">
              <a:latin typeface="Century Gothic" panose="020B0502020202020204" pitchFamily="34" charset="0"/>
              <a:cs typeface="Sabon Next LT"/>
            </a:endParaRPr>
          </a:p>
          <a:p>
            <a:pPr marL="228600" indent="-228600" defTabSz="914400">
              <a:lnSpc>
                <a:spcPct val="150000"/>
              </a:lnSpc>
              <a:spcBef>
                <a:spcPts val="1000"/>
              </a:spcBef>
              <a:buFont typeface="Arial" panose="020B0604020202020204" pitchFamily="34" charset="0"/>
              <a:buChar char="•"/>
            </a:pPr>
            <a:endParaRPr lang="en-US" sz="2000">
              <a:latin typeface="Century Gothic" panose="020B0502020202020204" pitchFamily="34" charset="0"/>
              <a:cs typeface="Sabon Next LT"/>
            </a:endParaRPr>
          </a:p>
        </p:txBody>
      </p:sp>
      <p:sp>
        <p:nvSpPr>
          <p:cNvPr id="14" name="TextBox 13">
            <a:extLst>
              <a:ext uri="{FF2B5EF4-FFF2-40B4-BE49-F238E27FC236}">
                <a16:creationId xmlns:a16="http://schemas.microsoft.com/office/drawing/2014/main" id="{0F8590F9-4F0D-DD4D-3772-BAB646E28E0D}"/>
              </a:ext>
            </a:extLst>
          </p:cNvPr>
          <p:cNvSpPr txBox="1"/>
          <p:nvPr/>
        </p:nvSpPr>
        <p:spPr>
          <a:xfrm>
            <a:off x="7617742" y="6108375"/>
            <a:ext cx="1615440" cy="381000"/>
          </a:xfrm>
          <a:prstGeom prst="rect">
            <a:avLst/>
          </a:prstGeom>
          <a:noFill/>
        </p:spPr>
        <p:txBody>
          <a:bodyPr wrap="square" rtlCol="0">
            <a:spAutoFit/>
          </a:bodyPr>
          <a:lstStyle/>
          <a:p>
            <a:r>
              <a:rPr lang="en-US">
                <a:latin typeface="Century Gothic" panose="020B0502020202020204" pitchFamily="34" charset="0"/>
              </a:rPr>
              <a:t>Cost Analysis</a:t>
            </a:r>
          </a:p>
        </p:txBody>
      </p:sp>
      <p:pic>
        <p:nvPicPr>
          <p:cNvPr id="4" name="Picture 3" descr="A table with numbers and text&#10;&#10;Description automatically generated">
            <a:extLst>
              <a:ext uri="{FF2B5EF4-FFF2-40B4-BE49-F238E27FC236}">
                <a16:creationId xmlns:a16="http://schemas.microsoft.com/office/drawing/2014/main" id="{BA755201-9A8E-CB02-1816-711C10537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054" y="1087177"/>
            <a:ext cx="7785870" cy="5021197"/>
          </a:xfrm>
          <a:prstGeom prst="rect">
            <a:avLst/>
          </a:prstGeom>
        </p:spPr>
      </p:pic>
    </p:spTree>
    <p:extLst>
      <p:ext uri="{BB962C8B-B14F-4D97-AF65-F5344CB8AC3E}">
        <p14:creationId xmlns:p14="http://schemas.microsoft.com/office/powerpoint/2010/main" val="39377720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2E97-56E5-2165-818B-9FC3C1AEEDDC}"/>
              </a:ext>
            </a:extLst>
          </p:cNvPr>
          <p:cNvSpPr>
            <a:spLocks noGrp="1"/>
          </p:cNvSpPr>
          <p:nvPr>
            <p:ph type="title"/>
          </p:nvPr>
        </p:nvSpPr>
        <p:spPr>
          <a:xfrm>
            <a:off x="142874" y="85989"/>
            <a:ext cx="10849277" cy="1325563"/>
          </a:xfrm>
        </p:spPr>
        <p:txBody>
          <a:bodyPr/>
          <a:lstStyle/>
          <a:p>
            <a:r>
              <a:rPr lang="en-US">
                <a:latin typeface="Century Gothic" panose="020B0502020202020204" pitchFamily="34" charset="0"/>
                <a:cs typeface="Sabon Next LT"/>
              </a:rPr>
              <a:t>Strategic Improvement: Sensitivity Analysis</a:t>
            </a:r>
          </a:p>
        </p:txBody>
      </p:sp>
      <p:sp>
        <p:nvSpPr>
          <p:cNvPr id="3" name="Content Placeholder 2">
            <a:extLst>
              <a:ext uri="{FF2B5EF4-FFF2-40B4-BE49-F238E27FC236}">
                <a16:creationId xmlns:a16="http://schemas.microsoft.com/office/drawing/2014/main" id="{6D0EFA9D-9BF0-B908-DF7D-E6F75E4ADACF}"/>
              </a:ext>
            </a:extLst>
          </p:cNvPr>
          <p:cNvSpPr>
            <a:spLocks noGrp="1"/>
          </p:cNvSpPr>
          <p:nvPr>
            <p:ph idx="1"/>
          </p:nvPr>
        </p:nvSpPr>
        <p:spPr>
          <a:xfrm>
            <a:off x="264348" y="1597428"/>
            <a:ext cx="6679377" cy="4351338"/>
          </a:xfrm>
        </p:spPr>
        <p:txBody>
          <a:bodyPr vert="horz" lIns="91440" tIns="45720" rIns="91440" bIns="45720" rtlCol="0" anchor="t">
            <a:normAutofit/>
          </a:bodyPr>
          <a:lstStyle/>
          <a:p>
            <a:r>
              <a:rPr lang="en-US" sz="2400">
                <a:latin typeface="Century Gothic"/>
              </a:rPr>
              <a:t>Completed for strategic improvement </a:t>
            </a:r>
          </a:p>
          <a:p>
            <a:endParaRPr lang="en-US" sz="2400">
              <a:latin typeface="Century Gothic"/>
              <a:cs typeface="Arial"/>
            </a:endParaRPr>
          </a:p>
          <a:p>
            <a:r>
              <a:rPr lang="en-US" sz="2400">
                <a:latin typeface="Century Gothic"/>
                <a:cs typeface="Arial"/>
              </a:rPr>
              <a:t>Initial condition: 33% are online orders</a:t>
            </a:r>
          </a:p>
          <a:p>
            <a:pPr lvl="1">
              <a:buFont typeface="Courier New,monospace" panose="020B0604020202020204" pitchFamily="34" charset="0"/>
              <a:buChar char="o"/>
            </a:pPr>
            <a:r>
              <a:rPr lang="en-US" sz="2000">
                <a:latin typeface="Century Gothic"/>
                <a:cs typeface="Arial"/>
              </a:rPr>
              <a:t>Why did we decide to use this number? </a:t>
            </a:r>
            <a:endParaRPr lang="en-US" sz="2000">
              <a:latin typeface="Century Gothic"/>
            </a:endParaRPr>
          </a:p>
          <a:p>
            <a:endParaRPr lang="en-US" sz="2400">
              <a:latin typeface="Century Gothic"/>
            </a:endParaRPr>
          </a:p>
          <a:p>
            <a:r>
              <a:rPr lang="en-US" sz="2400">
                <a:latin typeface="Century Gothic"/>
              </a:rPr>
              <a:t>Input change: Varying demand in online orders </a:t>
            </a:r>
          </a:p>
          <a:p>
            <a:pPr marL="457200" lvl="1" indent="0">
              <a:buNone/>
            </a:pPr>
            <a:endParaRPr lang="en-US">
              <a:latin typeface="Century Gothic"/>
            </a:endParaRPr>
          </a:p>
          <a:p>
            <a:endParaRPr lang="en-US"/>
          </a:p>
          <a:p>
            <a:pPr marL="457200" lvl="1" indent="0">
              <a:buNone/>
            </a:pPr>
            <a:endParaRPr lang="en-US"/>
          </a:p>
          <a:p>
            <a:pPr lvl="1">
              <a:buFont typeface="Courier New" panose="020B0604020202020204" pitchFamily="34" charset="0"/>
              <a:buChar char="o"/>
            </a:pPr>
            <a:endParaRPr lang="en-US"/>
          </a:p>
          <a:p>
            <a:pPr marL="457200" lvl="1" indent="0">
              <a:buNone/>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marL="457200" lvl="1" indent="0">
              <a:buNone/>
            </a:pPr>
            <a:endParaRPr lang="en-US"/>
          </a:p>
          <a:p>
            <a:endParaRPr lang="en-US"/>
          </a:p>
          <a:p>
            <a:endParaRPr lang="en-US"/>
          </a:p>
        </p:txBody>
      </p:sp>
      <p:pic>
        <p:nvPicPr>
          <p:cNvPr id="5" name="Picture 4" descr="University of Wisconsin logo and symbol, meaning, history, PNG">
            <a:extLst>
              <a:ext uri="{FF2B5EF4-FFF2-40B4-BE49-F238E27FC236}">
                <a16:creationId xmlns:a16="http://schemas.microsoft.com/office/drawing/2014/main" id="{1F5064F6-1C36-CA7B-6943-A33EF216B8A5}"/>
              </a:ext>
            </a:extLst>
          </p:cNvPr>
          <p:cNvPicPr>
            <a:picLocks noChangeAspect="1"/>
          </p:cNvPicPr>
          <p:nvPr/>
        </p:nvPicPr>
        <p:blipFill rotWithShape="1">
          <a:blip r:embed="rId3"/>
          <a:srcRect l="37013" t="2631" r="34740" b="34901"/>
          <a:stretch/>
        </p:blipFill>
        <p:spPr>
          <a:xfrm>
            <a:off x="11414051" y="5807067"/>
            <a:ext cx="774862" cy="1051747"/>
          </a:xfrm>
          <a:prstGeom prst="rect">
            <a:avLst/>
          </a:prstGeom>
        </p:spPr>
      </p:pic>
      <p:pic>
        <p:nvPicPr>
          <p:cNvPr id="7" name="Picture 6" descr="A diagram of a customer order&#10;&#10;Description automatically generated">
            <a:extLst>
              <a:ext uri="{FF2B5EF4-FFF2-40B4-BE49-F238E27FC236}">
                <a16:creationId xmlns:a16="http://schemas.microsoft.com/office/drawing/2014/main" id="{03AAC4B8-A08B-7926-A3DB-9675B3DAE214}"/>
              </a:ext>
            </a:extLst>
          </p:cNvPr>
          <p:cNvPicPr>
            <a:picLocks noChangeAspect="1"/>
          </p:cNvPicPr>
          <p:nvPr/>
        </p:nvPicPr>
        <p:blipFill rotWithShape="1">
          <a:blip r:embed="rId4"/>
          <a:srcRect l="4611" t="17763" r="-190" b="16118"/>
          <a:stretch/>
        </p:blipFill>
        <p:spPr>
          <a:xfrm>
            <a:off x="7228634" y="2171783"/>
            <a:ext cx="4431207" cy="2694215"/>
          </a:xfrm>
          <a:prstGeom prst="rect">
            <a:avLst/>
          </a:prstGeom>
          <a:ln>
            <a:solidFill>
              <a:schemeClr val="tx1"/>
            </a:solidFill>
          </a:ln>
        </p:spPr>
      </p:pic>
    </p:spTree>
    <p:extLst>
      <p:ext uri="{BB962C8B-B14F-4D97-AF65-F5344CB8AC3E}">
        <p14:creationId xmlns:p14="http://schemas.microsoft.com/office/powerpoint/2010/main" val="894317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A6C6-CF9B-C545-99CC-B8D04905E163}"/>
              </a:ext>
            </a:extLst>
          </p:cNvPr>
          <p:cNvSpPr>
            <a:spLocks noGrp="1"/>
          </p:cNvSpPr>
          <p:nvPr>
            <p:ph type="title"/>
          </p:nvPr>
        </p:nvSpPr>
        <p:spPr>
          <a:xfrm>
            <a:off x="117390" y="4720"/>
            <a:ext cx="11236410" cy="1346157"/>
          </a:xfrm>
        </p:spPr>
        <p:txBody>
          <a:bodyPr/>
          <a:lstStyle/>
          <a:p>
            <a:r>
              <a:rPr lang="en-US">
                <a:latin typeface="Century Gothic"/>
              </a:rPr>
              <a:t>Strategic Improvement: Sensitivity Analysis</a:t>
            </a:r>
          </a:p>
        </p:txBody>
      </p:sp>
      <p:sp>
        <p:nvSpPr>
          <p:cNvPr id="5" name="TextBox 4">
            <a:extLst>
              <a:ext uri="{FF2B5EF4-FFF2-40B4-BE49-F238E27FC236}">
                <a16:creationId xmlns:a16="http://schemas.microsoft.com/office/drawing/2014/main" id="{F376B68A-7E11-FD5A-4A2F-A2C59B6D66F2}"/>
              </a:ext>
            </a:extLst>
          </p:cNvPr>
          <p:cNvSpPr txBox="1"/>
          <p:nvPr/>
        </p:nvSpPr>
        <p:spPr>
          <a:xfrm>
            <a:off x="624145" y="4549530"/>
            <a:ext cx="11121081"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000">
              <a:latin typeface="Century Gothic"/>
              <a:cs typeface="Times New Roman"/>
            </a:endParaRPr>
          </a:p>
          <a:p>
            <a:pPr marL="171450" indent="-171450">
              <a:buFont typeface="Arial"/>
              <a:buChar char="•"/>
            </a:pPr>
            <a:r>
              <a:rPr lang="en-US" sz="2000">
                <a:latin typeface="Century Gothic"/>
                <a:cs typeface="Times New Roman"/>
              </a:rPr>
              <a:t>Maximum Queue Length across replications is insensitive to input change</a:t>
            </a:r>
            <a:endParaRPr lang="en-US" sz="2000">
              <a:latin typeface="Century Gothic"/>
            </a:endParaRPr>
          </a:p>
          <a:p>
            <a:pPr marL="171450" indent="-171450">
              <a:buFont typeface="Arial"/>
              <a:buChar char="•"/>
            </a:pPr>
            <a:endParaRPr lang="en-US" sz="2000">
              <a:latin typeface="Century Gothic"/>
              <a:cs typeface="Times New Roman"/>
            </a:endParaRPr>
          </a:p>
          <a:p>
            <a:pPr marL="171450" indent="-171450">
              <a:buFont typeface="Arial"/>
              <a:buChar char="•"/>
            </a:pPr>
            <a:r>
              <a:rPr lang="en-US" sz="2000">
                <a:latin typeface="Century Gothic"/>
                <a:ea typeface="+mn-lt"/>
                <a:cs typeface="+mn-lt"/>
              </a:rPr>
              <a:t>Avg. maximum queue length is insensitive to lower percentages but is more sensitive to an increased percentage of online orders.</a:t>
            </a:r>
          </a:p>
        </p:txBody>
      </p:sp>
      <p:sp>
        <p:nvSpPr>
          <p:cNvPr id="8" name="Rectangle 1">
            <a:extLst>
              <a:ext uri="{FF2B5EF4-FFF2-40B4-BE49-F238E27FC236}">
                <a16:creationId xmlns:a16="http://schemas.microsoft.com/office/drawing/2014/main" id="{0322E049-34AF-D491-2FA8-7132C13327C3}"/>
              </a:ext>
            </a:extLst>
          </p:cNvPr>
          <p:cNvSpPr>
            <a:spLocks noChangeArrowheads="1"/>
          </p:cNvSpPr>
          <p:nvPr/>
        </p:nvSpPr>
        <p:spPr bwMode="auto">
          <a:xfrm>
            <a:off x="-2078461" y="2005017"/>
            <a:ext cx="18394143" cy="48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DF0E5702-FD8F-69E0-27B0-8B07D424949C}"/>
              </a:ext>
            </a:extLst>
          </p:cNvPr>
          <p:cNvSpPr txBox="1"/>
          <p:nvPr/>
        </p:nvSpPr>
        <p:spPr>
          <a:xfrm>
            <a:off x="624145" y="1342869"/>
            <a:ext cx="97438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latin typeface="Century Gothic"/>
              </a:rPr>
              <a:t>"True" percentage in decision module altered to 20% and then 40% </a:t>
            </a:r>
            <a:endParaRPr lang="en-US" sz="2000"/>
          </a:p>
        </p:txBody>
      </p:sp>
      <p:graphicFrame>
        <p:nvGraphicFramePr>
          <p:cNvPr id="11" name="Content Placeholder 7">
            <a:extLst>
              <a:ext uri="{FF2B5EF4-FFF2-40B4-BE49-F238E27FC236}">
                <a16:creationId xmlns:a16="http://schemas.microsoft.com/office/drawing/2014/main" id="{8DEB7DF2-25D2-6DDC-5C91-C307E5EFB46B}"/>
              </a:ext>
            </a:extLst>
          </p:cNvPr>
          <p:cNvGraphicFramePr>
            <a:graphicFrameLocks noGrp="1"/>
          </p:cNvGraphicFramePr>
          <p:nvPr>
            <p:ph idx="1"/>
            <p:extLst>
              <p:ext uri="{D42A27DB-BD31-4B8C-83A1-F6EECF244321}">
                <p14:modId xmlns:p14="http://schemas.microsoft.com/office/powerpoint/2010/main" val="2975744741"/>
              </p:ext>
            </p:extLst>
          </p:nvPr>
        </p:nvGraphicFramePr>
        <p:xfrm>
          <a:off x="1824038" y="1642083"/>
          <a:ext cx="8243888" cy="30689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21280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2DC7-E510-6E9A-7AD1-0F3363F69C42}"/>
              </a:ext>
            </a:extLst>
          </p:cNvPr>
          <p:cNvSpPr>
            <a:spLocks noGrp="1"/>
          </p:cNvSpPr>
          <p:nvPr>
            <p:ph type="title"/>
          </p:nvPr>
        </p:nvSpPr>
        <p:spPr>
          <a:xfrm>
            <a:off x="138224" y="22413"/>
            <a:ext cx="11719947" cy="1325563"/>
          </a:xfrm>
        </p:spPr>
        <p:txBody>
          <a:bodyPr/>
          <a:lstStyle/>
          <a:p>
            <a:r>
              <a:rPr lang="en-US">
                <a:latin typeface="Century Gothic" panose="020B0502020202020204" pitchFamily="34" charset="0"/>
                <a:cs typeface="Sabon Next LT"/>
              </a:rPr>
              <a:t>Recommendation: Tactical vs Strategic Improvement </a:t>
            </a:r>
          </a:p>
        </p:txBody>
      </p:sp>
      <p:sp>
        <p:nvSpPr>
          <p:cNvPr id="3" name="Content Placeholder 2">
            <a:extLst>
              <a:ext uri="{FF2B5EF4-FFF2-40B4-BE49-F238E27FC236}">
                <a16:creationId xmlns:a16="http://schemas.microsoft.com/office/drawing/2014/main" id="{1DFA9032-61C6-03CD-424F-7B9BB8A4F927}"/>
              </a:ext>
            </a:extLst>
          </p:cNvPr>
          <p:cNvSpPr>
            <a:spLocks noGrp="1"/>
          </p:cNvSpPr>
          <p:nvPr>
            <p:ph idx="1"/>
          </p:nvPr>
        </p:nvSpPr>
        <p:spPr>
          <a:xfrm>
            <a:off x="488212" y="1338300"/>
            <a:ext cx="11215576" cy="4838663"/>
          </a:xfrm>
        </p:spPr>
        <p:txBody>
          <a:bodyPr vert="horz" lIns="91440" tIns="45720" rIns="91440" bIns="45720" rtlCol="0" anchor="t">
            <a:normAutofit/>
          </a:bodyPr>
          <a:lstStyle/>
          <a:p>
            <a:pPr marL="0" indent="0">
              <a:buNone/>
            </a:pPr>
            <a:endParaRPr lang="en-US"/>
          </a:p>
          <a:p>
            <a:endParaRPr lang="en-US"/>
          </a:p>
        </p:txBody>
      </p:sp>
      <p:pic>
        <p:nvPicPr>
          <p:cNvPr id="5" name="Picture 4" descr="University of Wisconsin logo and symbol, meaning, history, PNG">
            <a:extLst>
              <a:ext uri="{FF2B5EF4-FFF2-40B4-BE49-F238E27FC236}">
                <a16:creationId xmlns:a16="http://schemas.microsoft.com/office/drawing/2014/main" id="{050FFF27-DF7A-54B9-19AE-30FBE23E6390}"/>
              </a:ext>
            </a:extLst>
          </p:cNvPr>
          <p:cNvPicPr>
            <a:picLocks noChangeAspect="1"/>
          </p:cNvPicPr>
          <p:nvPr/>
        </p:nvPicPr>
        <p:blipFill rotWithShape="1">
          <a:blip r:embed="rId3"/>
          <a:srcRect l="37013" t="2631" r="34740" b="34901"/>
          <a:stretch/>
        </p:blipFill>
        <p:spPr>
          <a:xfrm>
            <a:off x="11414051" y="5807067"/>
            <a:ext cx="774862" cy="1051747"/>
          </a:xfrm>
          <a:prstGeom prst="rect">
            <a:avLst/>
          </a:prstGeom>
        </p:spPr>
      </p:pic>
      <p:graphicFrame>
        <p:nvGraphicFramePr>
          <p:cNvPr id="7" name="Table 6">
            <a:extLst>
              <a:ext uri="{FF2B5EF4-FFF2-40B4-BE49-F238E27FC236}">
                <a16:creationId xmlns:a16="http://schemas.microsoft.com/office/drawing/2014/main" id="{0DF0FB05-82AA-7E1D-D4C6-697EA8B8A752}"/>
              </a:ext>
            </a:extLst>
          </p:cNvPr>
          <p:cNvGraphicFramePr>
            <a:graphicFrameLocks noGrp="1"/>
          </p:cNvGraphicFramePr>
          <p:nvPr>
            <p:extLst>
              <p:ext uri="{D42A27DB-BD31-4B8C-83A1-F6EECF244321}">
                <p14:modId xmlns:p14="http://schemas.microsoft.com/office/powerpoint/2010/main" val="3610014858"/>
              </p:ext>
            </p:extLst>
          </p:nvPr>
        </p:nvGraphicFramePr>
        <p:xfrm>
          <a:off x="2288919" y="1727003"/>
          <a:ext cx="7614162" cy="1995235"/>
        </p:xfrm>
        <a:graphic>
          <a:graphicData uri="http://schemas.openxmlformats.org/drawingml/2006/table">
            <a:tbl>
              <a:tblPr firstRow="1" firstCol="1" bandRow="1">
                <a:tableStyleId>{5940675A-B579-460E-94D1-54222C63F5DA}</a:tableStyleId>
              </a:tblPr>
              <a:tblGrid>
                <a:gridCol w="2150434">
                  <a:extLst>
                    <a:ext uri="{9D8B030D-6E8A-4147-A177-3AD203B41FA5}">
                      <a16:colId xmlns:a16="http://schemas.microsoft.com/office/drawing/2014/main" val="1774647395"/>
                    </a:ext>
                  </a:extLst>
                </a:gridCol>
                <a:gridCol w="3001203">
                  <a:extLst>
                    <a:ext uri="{9D8B030D-6E8A-4147-A177-3AD203B41FA5}">
                      <a16:colId xmlns:a16="http://schemas.microsoft.com/office/drawing/2014/main" val="1619178416"/>
                    </a:ext>
                  </a:extLst>
                </a:gridCol>
                <a:gridCol w="2462525">
                  <a:extLst>
                    <a:ext uri="{9D8B030D-6E8A-4147-A177-3AD203B41FA5}">
                      <a16:colId xmlns:a16="http://schemas.microsoft.com/office/drawing/2014/main" val="147879712"/>
                    </a:ext>
                  </a:extLst>
                </a:gridCol>
              </a:tblGrid>
              <a:tr h="430179">
                <a:tc>
                  <a:txBody>
                    <a:bodyPr/>
                    <a:lstStyle/>
                    <a:p>
                      <a:pPr marL="0" marR="0" algn="ctr">
                        <a:lnSpc>
                          <a:spcPct val="107000"/>
                        </a:lnSpc>
                        <a:spcBef>
                          <a:spcPts val="0"/>
                        </a:spcBef>
                        <a:spcAft>
                          <a:spcPts val="0"/>
                        </a:spcAft>
                      </a:pPr>
                      <a:r>
                        <a:rPr lang="en-US" sz="1800" kern="100">
                          <a:effectLst/>
                          <a:latin typeface="Times New Roman"/>
                          <a:cs typeface="Times New Roman"/>
                        </a:rPr>
                        <a:t>System Type</a:t>
                      </a:r>
                      <a:endParaRPr lang="en-US" sz="1600" kern="100">
                        <a:effectLst/>
                        <a:latin typeface="Times New Roman"/>
                        <a:ea typeface="Aptos" panose="020B0004020202020204" pitchFamily="34" charset="0"/>
                        <a:cs typeface="Times New Roman"/>
                      </a:endParaRPr>
                    </a:p>
                  </a:txBody>
                  <a:tcPr marL="68580" marR="68580" marT="0" marB="0"/>
                </a:tc>
                <a:tc>
                  <a:txBody>
                    <a:bodyPr/>
                    <a:lstStyle/>
                    <a:p>
                      <a:pPr marL="0" marR="0" algn="ctr">
                        <a:lnSpc>
                          <a:spcPct val="107000"/>
                        </a:lnSpc>
                        <a:spcBef>
                          <a:spcPts val="0"/>
                        </a:spcBef>
                        <a:spcAft>
                          <a:spcPts val="0"/>
                        </a:spcAft>
                      </a:pPr>
                      <a:r>
                        <a:rPr lang="en-US" sz="1800" kern="100">
                          <a:effectLst/>
                          <a:latin typeface="Times New Roman"/>
                          <a:cs typeface="Times New Roman"/>
                        </a:rPr>
                        <a:t>Decrease in Maximum Queue Length</a:t>
                      </a:r>
                    </a:p>
                  </a:txBody>
                  <a:tcPr marL="68580" marR="68580" marT="0" marB="0"/>
                </a:tc>
                <a:tc>
                  <a:txBody>
                    <a:bodyPr/>
                    <a:lstStyle/>
                    <a:p>
                      <a:pPr marL="0" marR="0" algn="ctr">
                        <a:lnSpc>
                          <a:spcPct val="107000"/>
                        </a:lnSpc>
                        <a:spcBef>
                          <a:spcPts val="0"/>
                        </a:spcBef>
                        <a:spcAft>
                          <a:spcPts val="0"/>
                        </a:spcAft>
                      </a:pPr>
                      <a:r>
                        <a:rPr lang="en-US" sz="1800" kern="100">
                          <a:effectLst/>
                          <a:latin typeface="Times New Roman"/>
                          <a:cs typeface="Times New Roman"/>
                        </a:rPr>
                        <a:t>95% Confidence Interval</a:t>
                      </a:r>
                      <a:endParaRPr lang="en-US" sz="1600" kern="100">
                        <a:effectLst/>
                        <a:latin typeface="Times New Roman"/>
                        <a:ea typeface="Aptos" panose="020B0004020202020204" pitchFamily="34" charset="0"/>
                        <a:cs typeface="Times New Roman"/>
                      </a:endParaRPr>
                    </a:p>
                  </a:txBody>
                  <a:tcPr marL="68580" marR="68580" marT="0" marB="0"/>
                </a:tc>
                <a:extLst>
                  <a:ext uri="{0D108BD9-81ED-4DB2-BD59-A6C34878D82A}">
                    <a16:rowId xmlns:a16="http://schemas.microsoft.com/office/drawing/2014/main" val="2459478001"/>
                  </a:ext>
                </a:extLst>
              </a:tr>
              <a:tr h="377731">
                <a:tc>
                  <a:txBody>
                    <a:bodyPr/>
                    <a:lstStyle/>
                    <a:p>
                      <a:pPr marL="0" marR="0" algn="ctr">
                        <a:lnSpc>
                          <a:spcPct val="107000"/>
                        </a:lnSpc>
                        <a:spcBef>
                          <a:spcPts val="0"/>
                        </a:spcBef>
                        <a:spcAft>
                          <a:spcPts val="0"/>
                        </a:spcAft>
                      </a:pPr>
                      <a:r>
                        <a:rPr lang="en-US" sz="1800" b="0" kern="100">
                          <a:solidFill>
                            <a:srgbClr val="00B050"/>
                          </a:solidFill>
                          <a:effectLst/>
                          <a:latin typeface="Times New Roman"/>
                          <a:cs typeface="Times New Roman"/>
                        </a:rPr>
                        <a:t>Tactical Improvement and Baseline</a:t>
                      </a:r>
                      <a:endParaRPr lang="en-US" sz="1600" b="0" kern="100">
                        <a:solidFill>
                          <a:srgbClr val="00B050"/>
                        </a:solidFill>
                        <a:effectLst/>
                        <a:latin typeface="Times New Roman"/>
                        <a:ea typeface="Aptos" panose="020B0004020202020204" pitchFamily="34" charset="0"/>
                        <a:cs typeface="Times New Roman"/>
                      </a:endParaRPr>
                    </a:p>
                  </a:txBody>
                  <a:tcPr marL="68580" marR="68580" marT="0" marB="0"/>
                </a:tc>
                <a:tc>
                  <a:txBody>
                    <a:bodyPr/>
                    <a:lstStyle/>
                    <a:p>
                      <a:pPr marL="0" marR="0" algn="ctr">
                        <a:lnSpc>
                          <a:spcPct val="107000"/>
                        </a:lnSpc>
                        <a:spcBef>
                          <a:spcPts val="0"/>
                        </a:spcBef>
                        <a:spcAft>
                          <a:spcPts val="0"/>
                        </a:spcAft>
                      </a:pPr>
                      <a:r>
                        <a:rPr lang="en-US" sz="1800" b="0" kern="100">
                          <a:solidFill>
                            <a:srgbClr val="00B050"/>
                          </a:solidFill>
                          <a:effectLst/>
                          <a:latin typeface="Times New Roman"/>
                          <a:cs typeface="Times New Roman"/>
                        </a:rPr>
                        <a:t>3.35</a:t>
                      </a:r>
                      <a:endParaRPr lang="en-US" sz="1600" b="0" kern="100">
                        <a:solidFill>
                          <a:srgbClr val="00B050"/>
                        </a:solidFill>
                        <a:effectLst/>
                        <a:latin typeface="Times New Roman"/>
                        <a:ea typeface="Aptos" panose="020B0004020202020204" pitchFamily="34" charset="0"/>
                        <a:cs typeface="Times New Roman"/>
                      </a:endParaRPr>
                    </a:p>
                  </a:txBody>
                  <a:tcPr marL="68580" marR="68580" marT="0" marB="0"/>
                </a:tc>
                <a:tc>
                  <a:txBody>
                    <a:bodyPr/>
                    <a:lstStyle/>
                    <a:p>
                      <a:pPr marL="0" marR="0" algn="ctr">
                        <a:lnSpc>
                          <a:spcPct val="107000"/>
                        </a:lnSpc>
                        <a:spcBef>
                          <a:spcPts val="0"/>
                        </a:spcBef>
                        <a:spcAft>
                          <a:spcPts val="0"/>
                        </a:spcAft>
                      </a:pPr>
                      <a:r>
                        <a:rPr lang="en-US" sz="1800" b="0" kern="100">
                          <a:solidFill>
                            <a:srgbClr val="00B050"/>
                          </a:solidFill>
                          <a:effectLst/>
                          <a:latin typeface="Times New Roman"/>
                          <a:cs typeface="Times New Roman"/>
                        </a:rPr>
                        <a:t>[3.03,3.66]</a:t>
                      </a:r>
                      <a:endParaRPr lang="en-US" sz="1600" b="0" kern="100">
                        <a:solidFill>
                          <a:srgbClr val="00B050"/>
                        </a:solidFill>
                        <a:effectLst/>
                        <a:latin typeface="Times New Roman"/>
                        <a:ea typeface="Aptos" panose="020B0004020202020204" pitchFamily="34" charset="0"/>
                        <a:cs typeface="Times New Roman"/>
                      </a:endParaRPr>
                    </a:p>
                  </a:txBody>
                  <a:tcPr marL="68580" marR="68580" marT="0" marB="0"/>
                </a:tc>
                <a:extLst>
                  <a:ext uri="{0D108BD9-81ED-4DB2-BD59-A6C34878D82A}">
                    <a16:rowId xmlns:a16="http://schemas.microsoft.com/office/drawing/2014/main" val="15733353"/>
                  </a:ext>
                </a:extLst>
              </a:tr>
              <a:tr h="430179">
                <a:tc>
                  <a:txBody>
                    <a:bodyPr/>
                    <a:lstStyle/>
                    <a:p>
                      <a:pPr marL="0" marR="0" algn="ctr">
                        <a:lnSpc>
                          <a:spcPct val="107000"/>
                        </a:lnSpc>
                        <a:spcBef>
                          <a:spcPts val="0"/>
                        </a:spcBef>
                        <a:spcAft>
                          <a:spcPts val="0"/>
                        </a:spcAft>
                      </a:pPr>
                      <a:r>
                        <a:rPr lang="en-US" sz="1800" kern="100">
                          <a:solidFill>
                            <a:srgbClr val="FF0000"/>
                          </a:solidFill>
                          <a:effectLst/>
                          <a:latin typeface="Times New Roman"/>
                          <a:cs typeface="Times New Roman"/>
                        </a:rPr>
                        <a:t>Strategic Improvement and Baseline</a:t>
                      </a:r>
                      <a:endParaRPr lang="en-US" sz="1600" kern="100">
                        <a:solidFill>
                          <a:srgbClr val="FF0000"/>
                        </a:solidFill>
                        <a:effectLst/>
                        <a:latin typeface="Times New Roman"/>
                        <a:ea typeface="Aptos" panose="020B0004020202020204" pitchFamily="34" charset="0"/>
                        <a:cs typeface="Times New Roman"/>
                      </a:endParaRPr>
                    </a:p>
                  </a:txBody>
                  <a:tcPr marL="68580" marR="68580" marT="0" marB="0"/>
                </a:tc>
                <a:tc>
                  <a:txBody>
                    <a:bodyPr/>
                    <a:lstStyle/>
                    <a:p>
                      <a:pPr marL="0" marR="0" algn="ctr">
                        <a:lnSpc>
                          <a:spcPct val="107000"/>
                        </a:lnSpc>
                        <a:spcBef>
                          <a:spcPts val="0"/>
                        </a:spcBef>
                        <a:spcAft>
                          <a:spcPts val="0"/>
                        </a:spcAft>
                      </a:pPr>
                      <a:r>
                        <a:rPr lang="en-US" sz="1800" b="0" kern="100">
                          <a:solidFill>
                            <a:srgbClr val="FF0000"/>
                          </a:solidFill>
                          <a:effectLst/>
                          <a:latin typeface="Times New Roman"/>
                          <a:cs typeface="Times New Roman"/>
                        </a:rPr>
                        <a:t>2.60</a:t>
                      </a:r>
                      <a:endParaRPr lang="en-US" sz="1600" b="0" kern="100">
                        <a:solidFill>
                          <a:srgbClr val="FF0000"/>
                        </a:solidFill>
                        <a:effectLst/>
                        <a:latin typeface="Times New Roman"/>
                        <a:ea typeface="Aptos" panose="020B0004020202020204" pitchFamily="34" charset="0"/>
                        <a:cs typeface="Times New Roman"/>
                      </a:endParaRPr>
                    </a:p>
                  </a:txBody>
                  <a:tcPr marL="68580" marR="68580" marT="0" marB="0"/>
                </a:tc>
                <a:tc>
                  <a:txBody>
                    <a:bodyPr/>
                    <a:lstStyle/>
                    <a:p>
                      <a:pPr marL="0" marR="0" algn="ctr">
                        <a:lnSpc>
                          <a:spcPct val="107000"/>
                        </a:lnSpc>
                        <a:spcBef>
                          <a:spcPts val="0"/>
                        </a:spcBef>
                        <a:spcAft>
                          <a:spcPts val="0"/>
                        </a:spcAft>
                      </a:pPr>
                      <a:r>
                        <a:rPr lang="en-US" sz="1800" b="0" kern="100">
                          <a:solidFill>
                            <a:srgbClr val="FF0000"/>
                          </a:solidFill>
                          <a:effectLst/>
                          <a:latin typeface="Times New Roman"/>
                          <a:cs typeface="Times New Roman"/>
                        </a:rPr>
                        <a:t>[2.27,2.92]</a:t>
                      </a:r>
                      <a:endParaRPr lang="en-US" sz="1600" b="0" kern="100">
                        <a:solidFill>
                          <a:srgbClr val="FF0000"/>
                        </a:solidFill>
                        <a:effectLst/>
                        <a:latin typeface="Times New Roman"/>
                        <a:ea typeface="Aptos" panose="020B0004020202020204" pitchFamily="34" charset="0"/>
                        <a:cs typeface="Times New Roman"/>
                      </a:endParaRPr>
                    </a:p>
                  </a:txBody>
                  <a:tcPr marL="68580" marR="68580" marT="0" marB="0"/>
                </a:tc>
                <a:extLst>
                  <a:ext uri="{0D108BD9-81ED-4DB2-BD59-A6C34878D82A}">
                    <a16:rowId xmlns:a16="http://schemas.microsoft.com/office/drawing/2014/main" val="87687170"/>
                  </a:ext>
                </a:extLst>
              </a:tr>
            </a:tbl>
          </a:graphicData>
        </a:graphic>
      </p:graphicFrame>
      <p:grpSp>
        <p:nvGrpSpPr>
          <p:cNvPr id="4" name="Group 3">
            <a:extLst>
              <a:ext uri="{FF2B5EF4-FFF2-40B4-BE49-F238E27FC236}">
                <a16:creationId xmlns:a16="http://schemas.microsoft.com/office/drawing/2014/main" id="{32FFA628-4691-69DC-AFCA-19A1859D98B6}"/>
              </a:ext>
            </a:extLst>
          </p:cNvPr>
          <p:cNvGrpSpPr/>
          <p:nvPr/>
        </p:nvGrpSpPr>
        <p:grpSpPr>
          <a:xfrm>
            <a:off x="3053954" y="4300234"/>
            <a:ext cx="6084093" cy="1891744"/>
            <a:chOff x="3053953" y="4300234"/>
            <a:chExt cx="6084093" cy="1891744"/>
          </a:xfrm>
        </p:grpSpPr>
        <p:sp>
          <p:nvSpPr>
            <p:cNvPr id="6" name="Oval 5">
              <a:extLst>
                <a:ext uri="{FF2B5EF4-FFF2-40B4-BE49-F238E27FC236}">
                  <a16:creationId xmlns:a16="http://schemas.microsoft.com/office/drawing/2014/main" id="{71FBEAF5-E79E-B234-B803-65FE0B2B7AAF}"/>
                </a:ext>
              </a:extLst>
            </p:cNvPr>
            <p:cNvSpPr/>
            <p:nvPr/>
          </p:nvSpPr>
          <p:spPr>
            <a:xfrm>
              <a:off x="3053953" y="4300234"/>
              <a:ext cx="1809861" cy="189174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160373B8-B781-F3F3-4D28-2BEA066C6FEF}"/>
                </a:ext>
              </a:extLst>
            </p:cNvPr>
            <p:cNvSpPr/>
            <p:nvPr/>
          </p:nvSpPr>
          <p:spPr>
            <a:xfrm>
              <a:off x="7328185" y="4300234"/>
              <a:ext cx="1809861" cy="1891744"/>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1" name="TextBox 10">
            <a:extLst>
              <a:ext uri="{FF2B5EF4-FFF2-40B4-BE49-F238E27FC236}">
                <a16:creationId xmlns:a16="http://schemas.microsoft.com/office/drawing/2014/main" id="{FBDFAE73-528B-B423-ECDE-B539FA93C0EA}"/>
              </a:ext>
            </a:extLst>
          </p:cNvPr>
          <p:cNvSpPr txBox="1"/>
          <p:nvPr/>
        </p:nvSpPr>
        <p:spPr>
          <a:xfrm>
            <a:off x="3486450" y="3899213"/>
            <a:ext cx="1057275" cy="369332"/>
          </a:xfrm>
          <a:prstGeom prst="rect">
            <a:avLst/>
          </a:prstGeom>
          <a:noFill/>
        </p:spPr>
        <p:txBody>
          <a:bodyPr wrap="square" rtlCol="0">
            <a:spAutoFit/>
          </a:bodyPr>
          <a:lstStyle/>
          <a:p>
            <a:r>
              <a:rPr lang="en-US">
                <a:latin typeface="Century Gothic" panose="020B0502020202020204" pitchFamily="34" charset="0"/>
              </a:rPr>
              <a:t>Tactical</a:t>
            </a:r>
            <a:r>
              <a:rPr lang="en-US"/>
              <a:t> </a:t>
            </a:r>
          </a:p>
        </p:txBody>
      </p:sp>
      <p:sp>
        <p:nvSpPr>
          <p:cNvPr id="12" name="TextBox 11">
            <a:extLst>
              <a:ext uri="{FF2B5EF4-FFF2-40B4-BE49-F238E27FC236}">
                <a16:creationId xmlns:a16="http://schemas.microsoft.com/office/drawing/2014/main" id="{7FB3EF5B-6144-1626-19EA-7BEC0033CDF6}"/>
              </a:ext>
            </a:extLst>
          </p:cNvPr>
          <p:cNvSpPr txBox="1"/>
          <p:nvPr/>
        </p:nvSpPr>
        <p:spPr>
          <a:xfrm>
            <a:off x="7648277" y="3879116"/>
            <a:ext cx="1433567" cy="369332"/>
          </a:xfrm>
          <a:prstGeom prst="rect">
            <a:avLst/>
          </a:prstGeom>
          <a:noFill/>
        </p:spPr>
        <p:txBody>
          <a:bodyPr wrap="square" rtlCol="0">
            <a:spAutoFit/>
          </a:bodyPr>
          <a:lstStyle/>
          <a:p>
            <a:r>
              <a:rPr lang="en-US">
                <a:latin typeface="Century Gothic" panose="020B0502020202020204" pitchFamily="34" charset="0"/>
              </a:rPr>
              <a:t>Strategic </a:t>
            </a:r>
          </a:p>
        </p:txBody>
      </p:sp>
      <p:sp>
        <p:nvSpPr>
          <p:cNvPr id="13" name="TextBox 12">
            <a:extLst>
              <a:ext uri="{FF2B5EF4-FFF2-40B4-BE49-F238E27FC236}">
                <a16:creationId xmlns:a16="http://schemas.microsoft.com/office/drawing/2014/main" id="{32E69F24-EB58-10CE-68BC-B5E0E41F4376}"/>
              </a:ext>
            </a:extLst>
          </p:cNvPr>
          <p:cNvSpPr txBox="1"/>
          <p:nvPr/>
        </p:nvSpPr>
        <p:spPr>
          <a:xfrm>
            <a:off x="3140088" y="4920319"/>
            <a:ext cx="1718730" cy="584775"/>
          </a:xfrm>
          <a:prstGeom prst="rect">
            <a:avLst/>
          </a:prstGeom>
          <a:noFill/>
        </p:spPr>
        <p:txBody>
          <a:bodyPr wrap="square" lIns="91440" tIns="45720" rIns="91440" bIns="45720" rtlCol="0" anchor="t">
            <a:spAutoFit/>
          </a:bodyPr>
          <a:lstStyle/>
          <a:p>
            <a:r>
              <a:rPr lang="en-US" sz="3200">
                <a:latin typeface="Century Gothic"/>
              </a:rPr>
              <a:t>$500.00</a:t>
            </a:r>
          </a:p>
        </p:txBody>
      </p:sp>
      <p:sp>
        <p:nvSpPr>
          <p:cNvPr id="14" name="TextBox 13">
            <a:extLst>
              <a:ext uri="{FF2B5EF4-FFF2-40B4-BE49-F238E27FC236}">
                <a16:creationId xmlns:a16="http://schemas.microsoft.com/office/drawing/2014/main" id="{015FD2D6-AF18-7AD6-A918-F84B006F298C}"/>
              </a:ext>
            </a:extLst>
          </p:cNvPr>
          <p:cNvSpPr txBox="1"/>
          <p:nvPr/>
        </p:nvSpPr>
        <p:spPr>
          <a:xfrm>
            <a:off x="7328185" y="4920318"/>
            <a:ext cx="2098786" cy="584775"/>
          </a:xfrm>
          <a:prstGeom prst="rect">
            <a:avLst/>
          </a:prstGeom>
          <a:noFill/>
        </p:spPr>
        <p:txBody>
          <a:bodyPr wrap="square" lIns="91440" tIns="45720" rIns="91440" bIns="45720" rtlCol="0" anchor="t">
            <a:spAutoFit/>
          </a:bodyPr>
          <a:lstStyle/>
          <a:p>
            <a:r>
              <a:rPr lang="en-US" sz="3200">
                <a:latin typeface="Century Gothic"/>
              </a:rPr>
              <a:t>$4260.50</a:t>
            </a:r>
          </a:p>
        </p:txBody>
      </p:sp>
    </p:spTree>
    <p:extLst>
      <p:ext uri="{BB962C8B-B14F-4D97-AF65-F5344CB8AC3E}">
        <p14:creationId xmlns:p14="http://schemas.microsoft.com/office/powerpoint/2010/main" val="3503482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8FF90-AE48-F0DF-4FAE-5A29C947DF6D}"/>
              </a:ext>
            </a:extLst>
          </p:cNvPr>
          <p:cNvSpPr>
            <a:spLocks noGrp="1"/>
          </p:cNvSpPr>
          <p:nvPr>
            <p:ph type="title"/>
          </p:nvPr>
        </p:nvSpPr>
        <p:spPr>
          <a:xfrm>
            <a:off x="123237" y="-1764"/>
            <a:ext cx="10515600" cy="1325563"/>
          </a:xfrm>
        </p:spPr>
        <p:txBody>
          <a:bodyPr/>
          <a:lstStyle/>
          <a:p>
            <a:r>
              <a:rPr lang="en-US">
                <a:latin typeface="Century Gothic"/>
              </a:rPr>
              <a:t>Summary</a:t>
            </a:r>
          </a:p>
        </p:txBody>
      </p:sp>
      <p:sp>
        <p:nvSpPr>
          <p:cNvPr id="3" name="Content Placeholder 2">
            <a:extLst>
              <a:ext uri="{FF2B5EF4-FFF2-40B4-BE49-F238E27FC236}">
                <a16:creationId xmlns:a16="http://schemas.microsoft.com/office/drawing/2014/main" id="{4254ECE2-76F4-2FEF-3157-D66A53BA9765}"/>
              </a:ext>
            </a:extLst>
          </p:cNvPr>
          <p:cNvSpPr>
            <a:spLocks noGrp="1"/>
          </p:cNvSpPr>
          <p:nvPr>
            <p:ph idx="1"/>
          </p:nvPr>
        </p:nvSpPr>
        <p:spPr/>
        <p:txBody>
          <a:bodyPr vert="horz" lIns="91440" tIns="45720" rIns="91440" bIns="45720" rtlCol="0" anchor="t">
            <a:normAutofit/>
          </a:bodyPr>
          <a:lstStyle/>
          <a:p>
            <a:pPr marL="171450" indent="-171450">
              <a:lnSpc>
                <a:spcPct val="100000"/>
              </a:lnSpc>
              <a:spcBef>
                <a:spcPts val="0"/>
              </a:spcBef>
              <a:buFont typeface="Arial,Sans-Serif" panose="020B0604020202020204" pitchFamily="34" charset="0"/>
            </a:pPr>
            <a:r>
              <a:rPr lang="en-US" sz="2000">
                <a:latin typeface="Century Gothic"/>
              </a:rPr>
              <a:t>Implementation of employee training to follow conveyer system is recommended (Tactical Improvement)</a:t>
            </a:r>
          </a:p>
          <a:p>
            <a:pPr marL="171450" indent="-171450">
              <a:lnSpc>
                <a:spcPct val="100000"/>
              </a:lnSpc>
              <a:spcBef>
                <a:spcPts val="0"/>
              </a:spcBef>
              <a:buFont typeface="Arial,Sans-Serif" panose="020B0604020202020204" pitchFamily="34" charset="0"/>
            </a:pPr>
            <a:endParaRPr lang="en-US" sz="2000">
              <a:latin typeface="Century Gothic"/>
            </a:endParaRPr>
          </a:p>
          <a:p>
            <a:pPr marL="171450" indent="-171450">
              <a:lnSpc>
                <a:spcPct val="100000"/>
              </a:lnSpc>
              <a:spcBef>
                <a:spcPts val="0"/>
              </a:spcBef>
              <a:buFont typeface="Arial,Sans-Serif" panose="020B0604020202020204" pitchFamily="34" charset="0"/>
            </a:pPr>
            <a:endParaRPr lang="en-US" sz="2000">
              <a:latin typeface="Century Gothic"/>
            </a:endParaRPr>
          </a:p>
          <a:p>
            <a:pPr marL="171450" indent="-171450">
              <a:lnSpc>
                <a:spcPct val="150000"/>
              </a:lnSpc>
              <a:spcBef>
                <a:spcPts val="0"/>
              </a:spcBef>
              <a:buFont typeface="Arial,Sans-Serif" panose="020B0604020202020204" pitchFamily="34" charset="0"/>
            </a:pPr>
            <a:endParaRPr lang="en-US" sz="2000">
              <a:latin typeface="Century Gothic"/>
            </a:endParaRPr>
          </a:p>
          <a:p>
            <a:pPr marL="171450" indent="-171450">
              <a:lnSpc>
                <a:spcPct val="150000"/>
              </a:lnSpc>
              <a:spcBef>
                <a:spcPts val="0"/>
              </a:spcBef>
              <a:buFont typeface="Arial,Sans-Serif" panose="020B0604020202020204" pitchFamily="34" charset="0"/>
            </a:pPr>
            <a:r>
              <a:rPr lang="en-US" sz="2000">
                <a:latin typeface="Century Gothic"/>
              </a:rPr>
              <a:t>Meets the project's goals by:</a:t>
            </a:r>
            <a:endParaRPr lang="en-US">
              <a:latin typeface="Aptos"/>
            </a:endParaRPr>
          </a:p>
          <a:p>
            <a:pPr marL="400050" lvl="1" indent="0">
              <a:lnSpc>
                <a:spcPct val="150000"/>
              </a:lnSpc>
              <a:spcBef>
                <a:spcPts val="0"/>
              </a:spcBef>
              <a:buNone/>
            </a:pPr>
            <a:r>
              <a:rPr lang="en-US" sz="2000">
                <a:latin typeface="Century Gothic"/>
              </a:rPr>
              <a:t>1. Significantly reducing queue length</a:t>
            </a:r>
            <a:endParaRPr lang="en-US" sz="2000">
              <a:latin typeface="Aptos" panose="02110004020202020204"/>
            </a:endParaRPr>
          </a:p>
          <a:p>
            <a:pPr marL="400050" lvl="1" indent="0">
              <a:lnSpc>
                <a:spcPct val="150000"/>
              </a:lnSpc>
              <a:spcBef>
                <a:spcPts val="0"/>
              </a:spcBef>
              <a:buNone/>
            </a:pPr>
            <a:r>
              <a:rPr lang="en-US" sz="2000">
                <a:latin typeface="Century Gothic"/>
              </a:rPr>
              <a:t>2. Improving customer service</a:t>
            </a:r>
            <a:endParaRPr lang="en-US" sz="2000">
              <a:latin typeface="Aptos" panose="02110004020202020204"/>
            </a:endParaRPr>
          </a:p>
          <a:p>
            <a:pPr marL="400050" lvl="1" indent="0">
              <a:lnSpc>
                <a:spcPct val="150000"/>
              </a:lnSpc>
              <a:spcBef>
                <a:spcPts val="0"/>
              </a:spcBef>
              <a:buNone/>
            </a:pPr>
            <a:r>
              <a:rPr lang="en-US" sz="2000">
                <a:latin typeface="Century Gothic"/>
              </a:rPr>
              <a:t>3. Improving the system at a minimal cost</a:t>
            </a:r>
            <a:endParaRPr lang="en-US"/>
          </a:p>
        </p:txBody>
      </p:sp>
      <p:pic>
        <p:nvPicPr>
          <p:cNvPr id="5" name="Picture 4" descr="Your definitive guide to employee training: Why, when and how - Insperity">
            <a:extLst>
              <a:ext uri="{FF2B5EF4-FFF2-40B4-BE49-F238E27FC236}">
                <a16:creationId xmlns:a16="http://schemas.microsoft.com/office/drawing/2014/main" id="{68A84732-4122-96CD-484B-1612CADFD07C}"/>
              </a:ext>
            </a:extLst>
          </p:cNvPr>
          <p:cNvPicPr>
            <a:picLocks noChangeAspect="1"/>
          </p:cNvPicPr>
          <p:nvPr/>
        </p:nvPicPr>
        <p:blipFill>
          <a:blip r:embed="rId3"/>
          <a:stretch>
            <a:fillRect/>
          </a:stretch>
        </p:blipFill>
        <p:spPr>
          <a:xfrm>
            <a:off x="6714699" y="2720283"/>
            <a:ext cx="4847229" cy="2543374"/>
          </a:xfrm>
          <a:prstGeom prst="rect">
            <a:avLst/>
          </a:prstGeom>
        </p:spPr>
      </p:pic>
    </p:spTree>
    <p:extLst>
      <p:ext uri="{BB962C8B-B14F-4D97-AF65-F5344CB8AC3E}">
        <p14:creationId xmlns:p14="http://schemas.microsoft.com/office/powerpoint/2010/main" val="419416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48BB55-9FDA-2335-1BF6-DE568C477042}"/>
              </a:ext>
            </a:extLst>
          </p:cNvPr>
          <p:cNvSpPr>
            <a:spLocks noGrp="1"/>
          </p:cNvSpPr>
          <p:nvPr>
            <p:ph idx="1"/>
          </p:nvPr>
        </p:nvSpPr>
        <p:spPr>
          <a:xfrm>
            <a:off x="838200" y="2938806"/>
            <a:ext cx="10515600" cy="590207"/>
          </a:xfrm>
        </p:spPr>
        <p:txBody>
          <a:bodyPr vert="horz" lIns="91440" tIns="45720" rIns="91440" bIns="45720" rtlCol="0" anchor="t">
            <a:normAutofit/>
          </a:bodyPr>
          <a:lstStyle/>
          <a:p>
            <a:pPr marL="0" indent="0" algn="ctr">
              <a:buNone/>
            </a:pPr>
            <a:r>
              <a:rPr lang="en-US" sz="3600">
                <a:latin typeface="Century Gothic"/>
              </a:rPr>
              <a:t>Thank you!</a:t>
            </a:r>
          </a:p>
        </p:txBody>
      </p:sp>
    </p:spTree>
    <p:extLst>
      <p:ext uri="{BB962C8B-B14F-4D97-AF65-F5344CB8AC3E}">
        <p14:creationId xmlns:p14="http://schemas.microsoft.com/office/powerpoint/2010/main" val="505897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D82614-7E31-835E-2DA5-B678A640813D}"/>
              </a:ext>
            </a:extLst>
          </p:cNvPr>
          <p:cNvSpPr>
            <a:spLocks noGrp="1"/>
          </p:cNvSpPr>
          <p:nvPr>
            <p:ph type="title"/>
          </p:nvPr>
        </p:nvSpPr>
        <p:spPr>
          <a:xfrm>
            <a:off x="4363589" y="-673206"/>
            <a:ext cx="7400544" cy="1783080"/>
          </a:xfrm>
        </p:spPr>
        <p:txBody>
          <a:bodyPr anchor="b">
            <a:normAutofit/>
          </a:bodyPr>
          <a:lstStyle/>
          <a:p>
            <a:r>
              <a:rPr lang="en-US" sz="4000">
                <a:latin typeface="Century Gothic" panose="020B0502020202020204" pitchFamily="34" charset="0"/>
                <a:cs typeface="Sabon Next LT"/>
              </a:rPr>
              <a:t>Overview of South Cantina </a:t>
            </a:r>
          </a:p>
        </p:txBody>
      </p:sp>
      <p:pic>
        <p:nvPicPr>
          <p:cNvPr id="4" name="Picture 3" descr="A map of a campus&#10;&#10;Description automatically generated">
            <a:extLst>
              <a:ext uri="{FF2B5EF4-FFF2-40B4-BE49-F238E27FC236}">
                <a16:creationId xmlns:a16="http://schemas.microsoft.com/office/drawing/2014/main" id="{31379F91-36AC-406D-E72D-8E2ABD509170}"/>
              </a:ext>
            </a:extLst>
          </p:cNvPr>
          <p:cNvPicPr>
            <a:picLocks noChangeAspect="1"/>
          </p:cNvPicPr>
          <p:nvPr/>
        </p:nvPicPr>
        <p:blipFill rotWithShape="1">
          <a:blip r:embed="rId3"/>
          <a:srcRect l="14669" r="8965" b="4"/>
          <a:stretch/>
        </p:blipFill>
        <p:spPr>
          <a:xfrm>
            <a:off x="20" y="11"/>
            <a:ext cx="4041316" cy="3340598"/>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4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Provided by usarestaurants.info">
            <a:extLst>
              <a:ext uri="{FF2B5EF4-FFF2-40B4-BE49-F238E27FC236}">
                <a16:creationId xmlns:a16="http://schemas.microsoft.com/office/drawing/2014/main" id="{FE076DE0-C88F-22C6-498E-0211C809EEEB}"/>
              </a:ext>
            </a:extLst>
          </p:cNvPr>
          <p:cNvPicPr>
            <a:picLocks noChangeAspect="1"/>
          </p:cNvPicPr>
          <p:nvPr/>
        </p:nvPicPr>
        <p:blipFill rotWithShape="1">
          <a:blip r:embed="rId4"/>
          <a:srcRect t="13488" r="3" b="6070"/>
          <a:stretch/>
        </p:blipFill>
        <p:spPr>
          <a:xfrm>
            <a:off x="1" y="3340609"/>
            <a:ext cx="4051081" cy="3517391"/>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4AE39FD9-0FF7-4919-70F5-15D3B764C24C}"/>
              </a:ext>
            </a:extLst>
          </p:cNvPr>
          <p:cNvSpPr>
            <a:spLocks noGrp="1"/>
          </p:cNvSpPr>
          <p:nvPr>
            <p:ph idx="1"/>
          </p:nvPr>
        </p:nvSpPr>
        <p:spPr>
          <a:xfrm>
            <a:off x="4363589" y="2242005"/>
            <a:ext cx="6894576" cy="3483864"/>
          </a:xfrm>
          <a:solidFill>
            <a:schemeClr val="bg1"/>
          </a:solidFill>
        </p:spPr>
        <p:txBody>
          <a:bodyPr vert="horz" lIns="91440" tIns="45720" rIns="91440" bIns="45720" rtlCol="0" anchor="t">
            <a:normAutofit/>
          </a:bodyPr>
          <a:lstStyle/>
          <a:p>
            <a:r>
              <a:rPr lang="en-US" sz="2000">
                <a:latin typeface="Century Gothic"/>
                <a:cs typeface="Sabon Next LT"/>
              </a:rPr>
              <a:t>Customizable orders for Mexican cuisine; burritos, nachos, tacos, and bowls.</a:t>
            </a:r>
          </a:p>
          <a:p>
            <a:endParaRPr lang="en-US" sz="2000">
              <a:latin typeface="Century Gothic"/>
              <a:cs typeface="Sabon Next LT"/>
            </a:endParaRPr>
          </a:p>
          <a:p>
            <a:r>
              <a:rPr lang="en-US" sz="2000">
                <a:latin typeface="Century Gothic"/>
                <a:cs typeface="Sabon Next LT"/>
              </a:rPr>
              <a:t>Location: Union south</a:t>
            </a:r>
            <a:endParaRPr lang="en-US"/>
          </a:p>
          <a:p>
            <a:endParaRPr lang="en-US" sz="2000">
              <a:latin typeface="Century Gothic" panose="020B0502020202020204" pitchFamily="34" charset="0"/>
              <a:cs typeface="Sabon Next LT"/>
            </a:endParaRPr>
          </a:p>
          <a:p>
            <a:r>
              <a:rPr lang="en-US" sz="2000">
                <a:latin typeface="Century Gothic"/>
                <a:cs typeface="Sabon Next LT"/>
              </a:rPr>
              <a:t>University owned </a:t>
            </a:r>
          </a:p>
          <a:p>
            <a:endParaRPr lang="en-US" sz="2000">
              <a:latin typeface="Century Gothic" panose="020B0502020202020204" pitchFamily="34" charset="0"/>
              <a:ea typeface="+mn-lt"/>
              <a:cs typeface="Sabon Next LT"/>
            </a:endParaRPr>
          </a:p>
          <a:p>
            <a:pPr marL="0" indent="0">
              <a:buNone/>
            </a:pPr>
            <a:endParaRPr lang="en-US" sz="2000">
              <a:latin typeface="Century Gothic"/>
              <a:cs typeface="Sabon Next LT"/>
            </a:endParaRPr>
          </a:p>
          <a:p>
            <a:pPr marL="457200" lvl="1" indent="0">
              <a:buNone/>
            </a:pPr>
            <a:endParaRPr lang="en-US" sz="2200">
              <a:latin typeface="Sabon Next LT"/>
              <a:cs typeface="Sabon Next LT"/>
            </a:endParaRPr>
          </a:p>
          <a:p>
            <a:pPr lvl="1">
              <a:buFont typeface="Courier New" panose="020B0604020202020204" pitchFamily="34" charset="0"/>
              <a:buChar char="o"/>
            </a:pPr>
            <a:endParaRPr lang="en-US" sz="2200">
              <a:cs typeface="Sabon Next LT"/>
            </a:endParaRPr>
          </a:p>
          <a:p>
            <a:pPr marL="457200" lvl="1" indent="0">
              <a:buNone/>
            </a:pPr>
            <a:endParaRPr lang="en-US" sz="2200">
              <a:cs typeface="Sabon Next LT"/>
            </a:endParaRPr>
          </a:p>
          <a:p>
            <a:pPr lvl="1">
              <a:buFont typeface="Courier New" panose="020B0604020202020204" pitchFamily="34" charset="0"/>
              <a:buChar char="o"/>
            </a:pPr>
            <a:endParaRPr lang="en-US" sz="2200">
              <a:cs typeface="Sabon Next LT"/>
            </a:endParaRPr>
          </a:p>
          <a:p>
            <a:endParaRPr lang="en-US" sz="2200"/>
          </a:p>
        </p:txBody>
      </p:sp>
      <p:pic>
        <p:nvPicPr>
          <p:cNvPr id="15" name="Picture 14" descr="A red thumbtack on a black background&#10;&#10;Description automatically generated">
            <a:extLst>
              <a:ext uri="{FF2B5EF4-FFF2-40B4-BE49-F238E27FC236}">
                <a16:creationId xmlns:a16="http://schemas.microsoft.com/office/drawing/2014/main" id="{DE7269AF-EC5C-8BB8-2878-744E8EE06A7B}"/>
              </a:ext>
            </a:extLst>
          </p:cNvPr>
          <p:cNvPicPr>
            <a:picLocks noChangeAspect="1"/>
          </p:cNvPicPr>
          <p:nvPr/>
        </p:nvPicPr>
        <p:blipFill>
          <a:blip r:embed="rId5"/>
          <a:stretch>
            <a:fillRect/>
          </a:stretch>
        </p:blipFill>
        <p:spPr>
          <a:xfrm flipH="1">
            <a:off x="2959396" y="1074281"/>
            <a:ext cx="345558" cy="296162"/>
          </a:xfrm>
          <a:prstGeom prst="rect">
            <a:avLst/>
          </a:prstGeom>
        </p:spPr>
      </p:pic>
      <p:pic>
        <p:nvPicPr>
          <p:cNvPr id="21" name="Picture 20" descr="University of Wisconsin logo and symbol, meaning, history, PNG">
            <a:extLst>
              <a:ext uri="{FF2B5EF4-FFF2-40B4-BE49-F238E27FC236}">
                <a16:creationId xmlns:a16="http://schemas.microsoft.com/office/drawing/2014/main" id="{5B521546-47A0-AADE-F154-A17BBDAE228B}"/>
              </a:ext>
            </a:extLst>
          </p:cNvPr>
          <p:cNvPicPr>
            <a:picLocks noChangeAspect="1"/>
          </p:cNvPicPr>
          <p:nvPr/>
        </p:nvPicPr>
        <p:blipFill rotWithShape="1">
          <a:blip r:embed="rId6"/>
          <a:srcRect l="37013" t="2631" r="34740" b="34901"/>
          <a:stretch/>
        </p:blipFill>
        <p:spPr>
          <a:xfrm>
            <a:off x="11414051" y="5807067"/>
            <a:ext cx="774862" cy="1051747"/>
          </a:xfrm>
          <a:prstGeom prst="rect">
            <a:avLst/>
          </a:prstGeom>
        </p:spPr>
      </p:pic>
    </p:spTree>
    <p:extLst>
      <p:ext uri="{BB962C8B-B14F-4D97-AF65-F5344CB8AC3E}">
        <p14:creationId xmlns:p14="http://schemas.microsoft.com/office/powerpoint/2010/main" val="356818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93D8-3608-2CD4-7A6A-9314EC7FA5A3}"/>
              </a:ext>
            </a:extLst>
          </p:cNvPr>
          <p:cNvSpPr>
            <a:spLocks noGrp="1"/>
          </p:cNvSpPr>
          <p:nvPr>
            <p:ph type="title"/>
          </p:nvPr>
        </p:nvSpPr>
        <p:spPr>
          <a:xfrm>
            <a:off x="256999" y="0"/>
            <a:ext cx="9604629" cy="1111896"/>
          </a:xfrm>
        </p:spPr>
        <p:txBody>
          <a:bodyPr vert="horz" lIns="91440" tIns="45720" rIns="91440" bIns="45720" rtlCol="0" anchor="b">
            <a:normAutofit/>
          </a:bodyPr>
          <a:lstStyle/>
          <a:p>
            <a:r>
              <a:rPr lang="en-US" kern="1200">
                <a:latin typeface="Century Gothic" panose="020B0502020202020204" pitchFamily="34" charset="0"/>
                <a:cs typeface="Sabon Next LT"/>
              </a:rPr>
              <a:t>Overview of South Cantina </a:t>
            </a:r>
          </a:p>
        </p:txBody>
      </p:sp>
      <p:pic>
        <p:nvPicPr>
          <p:cNvPr id="4" name="Picture 3" descr="A cartoon of a person standing at a counter&#10;&#10;Description automatically generated">
            <a:extLst>
              <a:ext uri="{FF2B5EF4-FFF2-40B4-BE49-F238E27FC236}">
                <a16:creationId xmlns:a16="http://schemas.microsoft.com/office/drawing/2014/main" id="{C0E0AC84-5D25-8C38-152D-C79EE89AF0B7}"/>
              </a:ext>
            </a:extLst>
          </p:cNvPr>
          <p:cNvPicPr>
            <a:picLocks noChangeAspect="1"/>
          </p:cNvPicPr>
          <p:nvPr/>
        </p:nvPicPr>
        <p:blipFill rotWithShape="1">
          <a:blip r:embed="rId3">
            <a:extLst>
              <a:ext uri="{28A0092B-C50C-407E-A947-70E740481C1C}">
                <a14:useLocalDpi xmlns:a14="http://schemas.microsoft.com/office/drawing/2010/main" val="0"/>
              </a:ext>
            </a:extLst>
          </a:blip>
          <a:srcRect l="1" r="102" b="18081"/>
          <a:stretch/>
        </p:blipFill>
        <p:spPr>
          <a:xfrm>
            <a:off x="2117193" y="3045456"/>
            <a:ext cx="7957613" cy="3666240"/>
          </a:xfrm>
          <a:prstGeom prst="rect">
            <a:avLst/>
          </a:prstGeom>
        </p:spPr>
      </p:pic>
      <p:sp>
        <p:nvSpPr>
          <p:cNvPr id="8" name="TextBox 7">
            <a:extLst>
              <a:ext uri="{FF2B5EF4-FFF2-40B4-BE49-F238E27FC236}">
                <a16:creationId xmlns:a16="http://schemas.microsoft.com/office/drawing/2014/main" id="{F821AE6A-6E54-3610-8BA4-B5E8BC94A35A}"/>
              </a:ext>
            </a:extLst>
          </p:cNvPr>
          <p:cNvSpPr txBox="1"/>
          <p:nvPr/>
        </p:nvSpPr>
        <p:spPr>
          <a:xfrm>
            <a:off x="256999" y="1353503"/>
            <a:ext cx="8891880" cy="1085362"/>
          </a:xfrm>
          <a:prstGeom prst="rect">
            <a:avLst/>
          </a:prstGeom>
          <a:noFill/>
        </p:spPr>
        <p:txBody>
          <a:bodyPr wrap="square" rtlCol="0">
            <a:spAutoFit/>
          </a:bodyPr>
          <a:lstStyle/>
          <a:p>
            <a:pPr marL="228600" indent="-228600" defTabSz="914400">
              <a:lnSpc>
                <a:spcPct val="150000"/>
              </a:lnSpc>
              <a:spcBef>
                <a:spcPts val="1000"/>
              </a:spcBef>
              <a:buFont typeface="Arial" panose="020B0604020202020204" pitchFamily="34" charset="0"/>
              <a:buChar char="•"/>
            </a:pPr>
            <a:r>
              <a:rPr lang="en-US" sz="2000">
                <a:latin typeface="Century Gothic" panose="020B0502020202020204" pitchFamily="34" charset="0"/>
                <a:cs typeface="Sabon Next LT"/>
              </a:rPr>
              <a:t>Counter style restaurant with sequential order stations</a:t>
            </a:r>
          </a:p>
          <a:p>
            <a:pPr marL="228600" indent="-228600" defTabSz="914400">
              <a:lnSpc>
                <a:spcPct val="150000"/>
              </a:lnSpc>
              <a:spcBef>
                <a:spcPts val="1000"/>
              </a:spcBef>
              <a:buFont typeface="Arial" panose="020B0604020202020204" pitchFamily="34" charset="0"/>
              <a:buChar char="•"/>
            </a:pPr>
            <a:r>
              <a:rPr lang="en-US" sz="2000">
                <a:latin typeface="Century Gothic" panose="020B0502020202020204" pitchFamily="34" charset="0"/>
                <a:cs typeface="Sabon Next LT"/>
              </a:rPr>
              <a:t>High customer flow during lunch hours (11 am to 2 pm)</a:t>
            </a:r>
          </a:p>
        </p:txBody>
      </p:sp>
      <p:pic>
        <p:nvPicPr>
          <p:cNvPr id="18" name="Picture 17" descr="University of Wisconsin logo and symbol, meaning, history, PNG">
            <a:extLst>
              <a:ext uri="{FF2B5EF4-FFF2-40B4-BE49-F238E27FC236}">
                <a16:creationId xmlns:a16="http://schemas.microsoft.com/office/drawing/2014/main" id="{14ADF1DC-C1A3-B40D-90F0-655DB122B41C}"/>
              </a:ext>
            </a:extLst>
          </p:cNvPr>
          <p:cNvPicPr>
            <a:picLocks noChangeAspect="1"/>
          </p:cNvPicPr>
          <p:nvPr/>
        </p:nvPicPr>
        <p:blipFill rotWithShape="1">
          <a:blip r:embed="rId4"/>
          <a:srcRect l="37013" t="2631" r="34740" b="34901"/>
          <a:stretch/>
        </p:blipFill>
        <p:spPr>
          <a:xfrm>
            <a:off x="11414051" y="5807067"/>
            <a:ext cx="774862" cy="1051747"/>
          </a:xfrm>
          <a:prstGeom prst="rect">
            <a:avLst/>
          </a:prstGeom>
        </p:spPr>
      </p:pic>
    </p:spTree>
    <p:extLst>
      <p:ext uri="{BB962C8B-B14F-4D97-AF65-F5344CB8AC3E}">
        <p14:creationId xmlns:p14="http://schemas.microsoft.com/office/powerpoint/2010/main" val="350774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7A7A6-078E-B4E2-5DEA-317505D986AA}"/>
              </a:ext>
            </a:extLst>
          </p:cNvPr>
          <p:cNvSpPr>
            <a:spLocks noGrp="1"/>
          </p:cNvSpPr>
          <p:nvPr>
            <p:ph type="title"/>
          </p:nvPr>
        </p:nvSpPr>
        <p:spPr>
          <a:xfrm>
            <a:off x="173962" y="3876"/>
            <a:ext cx="10515600" cy="1325563"/>
          </a:xfrm>
        </p:spPr>
        <p:txBody>
          <a:bodyPr/>
          <a:lstStyle/>
          <a:p>
            <a:r>
              <a:rPr lang="en-US">
                <a:latin typeface="Century Gothic" panose="020B0502020202020204" pitchFamily="34" charset="0"/>
                <a:cs typeface="Sabon Next LT"/>
              </a:rPr>
              <a:t>Problem Statement</a:t>
            </a:r>
          </a:p>
        </p:txBody>
      </p:sp>
      <p:sp>
        <p:nvSpPr>
          <p:cNvPr id="3" name="Content Placeholder 2">
            <a:extLst>
              <a:ext uri="{FF2B5EF4-FFF2-40B4-BE49-F238E27FC236}">
                <a16:creationId xmlns:a16="http://schemas.microsoft.com/office/drawing/2014/main" id="{35898493-4017-6722-46EB-D90C740BD859}"/>
              </a:ext>
            </a:extLst>
          </p:cNvPr>
          <p:cNvSpPr>
            <a:spLocks noGrp="1"/>
          </p:cNvSpPr>
          <p:nvPr>
            <p:ph idx="1"/>
          </p:nvPr>
        </p:nvSpPr>
        <p:spPr>
          <a:xfrm>
            <a:off x="122903" y="1643764"/>
            <a:ext cx="10223205" cy="5157640"/>
          </a:xfrm>
        </p:spPr>
        <p:txBody>
          <a:bodyPr vert="horz" lIns="91440" tIns="45720" rIns="91440" bIns="45720" rtlCol="0" anchor="t">
            <a:normAutofit/>
          </a:bodyPr>
          <a:lstStyle/>
          <a:p>
            <a:pPr>
              <a:lnSpc>
                <a:spcPct val="200000"/>
              </a:lnSpc>
            </a:pPr>
            <a:r>
              <a:rPr lang="en-US" sz="2000">
                <a:latin typeface="Century Gothic"/>
                <a:cs typeface="Sabon Next LT"/>
              </a:rPr>
              <a:t>Queue extends beyond the capacity of the restaurant’s designated area</a:t>
            </a:r>
          </a:p>
          <a:p>
            <a:pPr>
              <a:lnSpc>
                <a:spcPct val="200000"/>
              </a:lnSpc>
            </a:pPr>
            <a:r>
              <a:rPr lang="en-US" sz="2000">
                <a:latin typeface="Century Gothic"/>
                <a:cs typeface="Sabon Next LT"/>
              </a:rPr>
              <a:t>KPI measured - </a:t>
            </a:r>
            <a:r>
              <a:rPr lang="en-US" sz="2000" b="1">
                <a:latin typeface="Century Gothic"/>
                <a:cs typeface="Sabon Next LT"/>
              </a:rPr>
              <a:t>Maximum queue length</a:t>
            </a:r>
            <a:endParaRPr lang="en-US" sz="2000" b="1">
              <a:latin typeface="Century Gothic" panose="020B0502020202020204" pitchFamily="34" charset="0"/>
              <a:cs typeface="Sabon Next LT"/>
            </a:endParaRPr>
          </a:p>
          <a:p>
            <a:pPr>
              <a:lnSpc>
                <a:spcPct val="200000"/>
              </a:lnSpc>
            </a:pPr>
            <a:r>
              <a:rPr lang="en-US" sz="2000">
                <a:latin typeface="Century Gothic"/>
                <a:cs typeface="Sabon Next LT"/>
              </a:rPr>
              <a:t>Primary Goal – Maintain an average queue length of less than six entities </a:t>
            </a:r>
            <a:endParaRPr lang="en-US" sz="2000">
              <a:latin typeface="Century Gothic" panose="020B0502020202020204" pitchFamily="34" charset="0"/>
              <a:cs typeface="Sabon Next LT"/>
            </a:endParaRPr>
          </a:p>
          <a:p>
            <a:pPr>
              <a:lnSpc>
                <a:spcPct val="200000"/>
              </a:lnSpc>
            </a:pPr>
            <a:r>
              <a:rPr lang="en-US" sz="2000">
                <a:latin typeface="Century Gothic"/>
                <a:cs typeface="Sabon Next LT"/>
              </a:rPr>
              <a:t>Secondary Goal – Ensure the queue does not exceed eight entities</a:t>
            </a:r>
          </a:p>
          <a:p>
            <a:pPr marL="0" indent="0">
              <a:buNone/>
            </a:pPr>
            <a:endParaRPr lang="en-US" sz="2000">
              <a:latin typeface="Sabon Next LT"/>
              <a:cs typeface="Sabon Next LT"/>
            </a:endParaRPr>
          </a:p>
        </p:txBody>
      </p:sp>
      <p:pic>
        <p:nvPicPr>
          <p:cNvPr id="1026" name="Picture 2" descr="Queue Icon Line Standing People Illustration Stock Vector (Royalty Free)  1872932314 | Shutterstock">
            <a:extLst>
              <a:ext uri="{FF2B5EF4-FFF2-40B4-BE49-F238E27FC236}">
                <a16:creationId xmlns:a16="http://schemas.microsoft.com/office/drawing/2014/main" id="{52605E6A-620B-D85A-A60C-EC15061968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83"/>
          <a:stretch/>
        </p:blipFill>
        <p:spPr bwMode="auto">
          <a:xfrm>
            <a:off x="9640962" y="2394730"/>
            <a:ext cx="2294270" cy="2349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University of Wisconsin logo and symbol, meaning, history, PNG">
            <a:extLst>
              <a:ext uri="{FF2B5EF4-FFF2-40B4-BE49-F238E27FC236}">
                <a16:creationId xmlns:a16="http://schemas.microsoft.com/office/drawing/2014/main" id="{EFE832FB-6C86-6763-2472-1E35180CB905}"/>
              </a:ext>
            </a:extLst>
          </p:cNvPr>
          <p:cNvPicPr>
            <a:picLocks noChangeAspect="1"/>
          </p:cNvPicPr>
          <p:nvPr/>
        </p:nvPicPr>
        <p:blipFill rotWithShape="1">
          <a:blip r:embed="rId4"/>
          <a:srcRect l="37013" t="2631" r="34740" b="34901"/>
          <a:stretch/>
        </p:blipFill>
        <p:spPr>
          <a:xfrm>
            <a:off x="11414051" y="5807067"/>
            <a:ext cx="774862" cy="1051747"/>
          </a:xfrm>
          <a:prstGeom prst="rect">
            <a:avLst/>
          </a:prstGeom>
        </p:spPr>
      </p:pic>
    </p:spTree>
    <p:extLst>
      <p:ext uri="{BB962C8B-B14F-4D97-AF65-F5344CB8AC3E}">
        <p14:creationId xmlns:p14="http://schemas.microsoft.com/office/powerpoint/2010/main" val="2699948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204A-7C47-782A-AFE9-1108174C6349}"/>
              </a:ext>
            </a:extLst>
          </p:cNvPr>
          <p:cNvSpPr>
            <a:spLocks noGrp="1"/>
          </p:cNvSpPr>
          <p:nvPr>
            <p:ph type="title"/>
          </p:nvPr>
        </p:nvSpPr>
        <p:spPr>
          <a:xfrm>
            <a:off x="263816" y="278360"/>
            <a:ext cx="10515600" cy="1325563"/>
          </a:xfrm>
        </p:spPr>
        <p:txBody>
          <a:bodyPr/>
          <a:lstStyle/>
          <a:p>
            <a:r>
              <a:rPr lang="en-US">
                <a:latin typeface="Century Gothic" panose="020B0502020202020204" pitchFamily="34" charset="0"/>
                <a:cs typeface="Sabon Next LT"/>
              </a:rPr>
              <a:t>Current State Simulation</a:t>
            </a:r>
          </a:p>
        </p:txBody>
      </p:sp>
      <p:graphicFrame>
        <p:nvGraphicFramePr>
          <p:cNvPr id="4" name="Diagram 3">
            <a:extLst>
              <a:ext uri="{FF2B5EF4-FFF2-40B4-BE49-F238E27FC236}">
                <a16:creationId xmlns:a16="http://schemas.microsoft.com/office/drawing/2014/main" id="{E1D131B7-7D03-298A-00C5-3F434F9D4597}"/>
              </a:ext>
            </a:extLst>
          </p:cNvPr>
          <p:cNvGraphicFramePr/>
          <p:nvPr>
            <p:extLst>
              <p:ext uri="{D42A27DB-BD31-4B8C-83A1-F6EECF244321}">
                <p14:modId xmlns:p14="http://schemas.microsoft.com/office/powerpoint/2010/main" val="3300163929"/>
              </p:ext>
            </p:extLst>
          </p:nvPr>
        </p:nvGraphicFramePr>
        <p:xfrm>
          <a:off x="6016999" y="2619791"/>
          <a:ext cx="5817308" cy="104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8" name="Picture 237" descr="University of Wisconsin logo and symbol, meaning, history, PNG">
            <a:extLst>
              <a:ext uri="{FF2B5EF4-FFF2-40B4-BE49-F238E27FC236}">
                <a16:creationId xmlns:a16="http://schemas.microsoft.com/office/drawing/2014/main" id="{6DC2ADEF-C049-67DD-3DCD-96EA41B9AF7B}"/>
              </a:ext>
            </a:extLst>
          </p:cNvPr>
          <p:cNvPicPr>
            <a:picLocks noChangeAspect="1"/>
          </p:cNvPicPr>
          <p:nvPr/>
        </p:nvPicPr>
        <p:blipFill rotWithShape="1">
          <a:blip r:embed="rId8"/>
          <a:srcRect l="37013" t="2631" r="34740" b="34901"/>
          <a:stretch/>
        </p:blipFill>
        <p:spPr>
          <a:xfrm>
            <a:off x="11414051" y="5807067"/>
            <a:ext cx="774862" cy="1051747"/>
          </a:xfrm>
          <a:prstGeom prst="rect">
            <a:avLst/>
          </a:prstGeom>
        </p:spPr>
      </p:pic>
      <p:sp>
        <p:nvSpPr>
          <p:cNvPr id="8" name="TextBox 7">
            <a:extLst>
              <a:ext uri="{FF2B5EF4-FFF2-40B4-BE49-F238E27FC236}">
                <a16:creationId xmlns:a16="http://schemas.microsoft.com/office/drawing/2014/main" id="{46F9B8CF-D94B-CABD-7DBB-8EBDD23F0608}"/>
              </a:ext>
            </a:extLst>
          </p:cNvPr>
          <p:cNvSpPr txBox="1"/>
          <p:nvPr/>
        </p:nvSpPr>
        <p:spPr>
          <a:xfrm>
            <a:off x="174319" y="1912031"/>
            <a:ext cx="5583014" cy="3727111"/>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2000" dirty="0">
                <a:latin typeface="Century Gothic"/>
              </a:rPr>
              <a:t>A dynamic simulation was created </a:t>
            </a:r>
            <a:r>
              <a:rPr lang="en-US" sz="2000">
                <a:latin typeface="Century Gothic"/>
              </a:rPr>
              <a:t>to </a:t>
            </a:r>
            <a:r>
              <a:rPr lang="en-US" sz="2000" dirty="0">
                <a:latin typeface="Century Gothic"/>
              </a:rPr>
              <a:t> study potential process improvements</a:t>
            </a:r>
            <a:endParaRPr lang="en-US" sz="2000">
              <a:latin typeface="Century Gothic"/>
            </a:endParaRPr>
          </a:p>
          <a:p>
            <a:pPr marL="342900" indent="-342900">
              <a:lnSpc>
                <a:spcPct val="150000"/>
              </a:lnSpc>
              <a:buFont typeface="Arial" panose="020B0604020202020204" pitchFamily="34" charset="0"/>
              <a:buChar char="•"/>
            </a:pPr>
            <a:r>
              <a:rPr lang="en-US" sz="2000">
                <a:latin typeface="Century Gothic"/>
              </a:rPr>
              <a:t>Customers arrive and flow through the three sequential processes</a:t>
            </a:r>
          </a:p>
          <a:p>
            <a:pPr marL="342900" indent="-342900">
              <a:lnSpc>
                <a:spcPct val="150000"/>
              </a:lnSpc>
              <a:buFont typeface="Arial" panose="020B0604020202020204" pitchFamily="34" charset="0"/>
              <a:buChar char="•"/>
            </a:pPr>
            <a:r>
              <a:rPr lang="en-US" sz="2000">
                <a:latin typeface="Century Gothic"/>
              </a:rPr>
              <a:t>People </a:t>
            </a:r>
            <a:r>
              <a:rPr lang="en-US" sz="2000" dirty="0">
                <a:latin typeface="Century Gothic"/>
              </a:rPr>
              <a:t>icon </a:t>
            </a:r>
            <a:r>
              <a:rPr lang="en-US" sz="2000">
                <a:latin typeface="Century Gothic"/>
              </a:rPr>
              <a:t>represent base station queue</a:t>
            </a:r>
          </a:p>
          <a:p>
            <a:pPr marL="285750" indent="-285750">
              <a:lnSpc>
                <a:spcPct val="150000"/>
              </a:lnSpc>
              <a:buFont typeface="Arial" panose="020B0604020202020204" pitchFamily="34" charset="0"/>
              <a:buChar char="•"/>
            </a:pPr>
            <a:r>
              <a:rPr lang="en-US" sz="2000" dirty="0">
                <a:latin typeface="Century Gothic"/>
              </a:rPr>
              <a:t>We estimated</a:t>
            </a:r>
            <a:r>
              <a:rPr lang="en-US" sz="2000">
                <a:latin typeface="Century Gothic"/>
              </a:rPr>
              <a:t> distributions used to model delays for each process</a:t>
            </a:r>
          </a:p>
        </p:txBody>
      </p:sp>
      <p:pic>
        <p:nvPicPr>
          <p:cNvPr id="5" name="Graphic 4" descr="Group with solid fill">
            <a:extLst>
              <a:ext uri="{FF2B5EF4-FFF2-40B4-BE49-F238E27FC236}">
                <a16:creationId xmlns:a16="http://schemas.microsoft.com/office/drawing/2014/main" id="{ECCE0699-254E-8927-87BE-3226173F93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50698" y="2003576"/>
            <a:ext cx="914400" cy="914400"/>
          </a:xfrm>
          <a:prstGeom prst="rect">
            <a:avLst/>
          </a:prstGeom>
        </p:spPr>
      </p:pic>
    </p:spTree>
    <p:extLst>
      <p:ext uri="{BB962C8B-B14F-4D97-AF65-F5344CB8AC3E}">
        <p14:creationId xmlns:p14="http://schemas.microsoft.com/office/powerpoint/2010/main" val="116433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0204A-7C47-782A-AFE9-1108174C6349}"/>
              </a:ext>
            </a:extLst>
          </p:cNvPr>
          <p:cNvSpPr>
            <a:spLocks noGrp="1"/>
          </p:cNvSpPr>
          <p:nvPr>
            <p:ph type="title"/>
          </p:nvPr>
        </p:nvSpPr>
        <p:spPr>
          <a:xfrm>
            <a:off x="108997" y="0"/>
            <a:ext cx="10515600" cy="1325563"/>
          </a:xfrm>
        </p:spPr>
        <p:txBody>
          <a:bodyPr/>
          <a:lstStyle/>
          <a:p>
            <a:r>
              <a:rPr lang="en-US">
                <a:latin typeface="Century Gothic" panose="020B0502020202020204" pitchFamily="34" charset="0"/>
                <a:cs typeface="Sabon Next LT"/>
              </a:rPr>
              <a:t>Current State Analysis</a:t>
            </a:r>
          </a:p>
        </p:txBody>
      </p:sp>
      <p:graphicFrame>
        <p:nvGraphicFramePr>
          <p:cNvPr id="4" name="Diagram 3">
            <a:extLst>
              <a:ext uri="{FF2B5EF4-FFF2-40B4-BE49-F238E27FC236}">
                <a16:creationId xmlns:a16="http://schemas.microsoft.com/office/drawing/2014/main" id="{E1D131B7-7D03-298A-00C5-3F434F9D4597}"/>
              </a:ext>
            </a:extLst>
          </p:cNvPr>
          <p:cNvGraphicFramePr/>
          <p:nvPr>
            <p:extLst>
              <p:ext uri="{D42A27DB-BD31-4B8C-83A1-F6EECF244321}">
                <p14:modId xmlns:p14="http://schemas.microsoft.com/office/powerpoint/2010/main" val="3864251435"/>
              </p:ext>
            </p:extLst>
          </p:nvPr>
        </p:nvGraphicFramePr>
        <p:xfrm>
          <a:off x="5984174" y="1058636"/>
          <a:ext cx="5817308" cy="1046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38" name="Picture 237" descr="University of Wisconsin logo and symbol, meaning, history, PNG">
            <a:extLst>
              <a:ext uri="{FF2B5EF4-FFF2-40B4-BE49-F238E27FC236}">
                <a16:creationId xmlns:a16="http://schemas.microsoft.com/office/drawing/2014/main" id="{6DC2ADEF-C049-67DD-3DCD-96EA41B9AF7B}"/>
              </a:ext>
            </a:extLst>
          </p:cNvPr>
          <p:cNvPicPr>
            <a:picLocks noChangeAspect="1"/>
          </p:cNvPicPr>
          <p:nvPr/>
        </p:nvPicPr>
        <p:blipFill rotWithShape="1">
          <a:blip r:embed="rId8"/>
          <a:srcRect l="37013" t="2631" r="34740" b="34901"/>
          <a:stretch/>
        </p:blipFill>
        <p:spPr>
          <a:xfrm>
            <a:off x="11414051" y="5807067"/>
            <a:ext cx="774862" cy="1051747"/>
          </a:xfrm>
          <a:prstGeom prst="rect">
            <a:avLst/>
          </a:prstGeom>
        </p:spPr>
      </p:pic>
      <p:pic>
        <p:nvPicPr>
          <p:cNvPr id="5" name="Graphic 4" descr="Group with solid fill">
            <a:extLst>
              <a:ext uri="{FF2B5EF4-FFF2-40B4-BE49-F238E27FC236}">
                <a16:creationId xmlns:a16="http://schemas.microsoft.com/office/drawing/2014/main" id="{ECCE0699-254E-8927-87BE-3226173F932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2197" y="411163"/>
            <a:ext cx="914400" cy="914400"/>
          </a:xfrm>
          <a:prstGeom prst="rect">
            <a:avLst/>
          </a:prstGeom>
        </p:spPr>
      </p:pic>
      <p:graphicFrame>
        <p:nvGraphicFramePr>
          <p:cNvPr id="3" name="Table 2">
            <a:extLst>
              <a:ext uri="{FF2B5EF4-FFF2-40B4-BE49-F238E27FC236}">
                <a16:creationId xmlns:a16="http://schemas.microsoft.com/office/drawing/2014/main" id="{8317A67F-1BC5-DF67-4E78-4D6AEB513A35}"/>
              </a:ext>
            </a:extLst>
          </p:cNvPr>
          <p:cNvGraphicFramePr>
            <a:graphicFrameLocks noGrp="1"/>
          </p:cNvGraphicFramePr>
          <p:nvPr>
            <p:extLst>
              <p:ext uri="{D42A27DB-BD31-4B8C-83A1-F6EECF244321}">
                <p14:modId xmlns:p14="http://schemas.microsoft.com/office/powerpoint/2010/main" val="2583980199"/>
              </p:ext>
            </p:extLst>
          </p:nvPr>
        </p:nvGraphicFramePr>
        <p:xfrm>
          <a:off x="6231038" y="2515385"/>
          <a:ext cx="5323579" cy="3181896"/>
        </p:xfrm>
        <a:graphic>
          <a:graphicData uri="http://schemas.openxmlformats.org/drawingml/2006/table">
            <a:tbl>
              <a:tblPr firstRow="1" firstCol="1" bandRow="1">
                <a:tableStyleId>{5940675A-B579-460E-94D1-54222C63F5DA}</a:tableStyleId>
              </a:tblPr>
              <a:tblGrid>
                <a:gridCol w="2013324">
                  <a:extLst>
                    <a:ext uri="{9D8B030D-6E8A-4147-A177-3AD203B41FA5}">
                      <a16:colId xmlns:a16="http://schemas.microsoft.com/office/drawing/2014/main" val="3709271790"/>
                    </a:ext>
                  </a:extLst>
                </a:gridCol>
                <a:gridCol w="3310255">
                  <a:extLst>
                    <a:ext uri="{9D8B030D-6E8A-4147-A177-3AD203B41FA5}">
                      <a16:colId xmlns:a16="http://schemas.microsoft.com/office/drawing/2014/main" val="1917749513"/>
                    </a:ext>
                  </a:extLst>
                </a:gridCol>
              </a:tblGrid>
              <a:tr h="395433">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Process</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Distribution (parameters in seconds)</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717340794"/>
                  </a:ext>
                </a:extLst>
              </a:tr>
              <a:tr h="404936">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Interarrivals</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Exponential (lambda = 62.5)</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5446129"/>
                  </a:ext>
                </a:extLst>
              </a:tr>
              <a:tr h="824155">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Base Station</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Normal (mean=29.3, standard deviation = 12)</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09928562"/>
                  </a:ext>
                </a:extLst>
              </a:tr>
              <a:tr h="824155">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Toppings Station</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Normal (mean=40.2, standard deviation = 15.9)</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104197370"/>
                  </a:ext>
                </a:extLst>
              </a:tr>
              <a:tr h="404936">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Register Station</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kern="100">
                          <a:effectLst/>
                          <a:latin typeface="Century Gothic" panose="020B0502020202020204" pitchFamily="34" charset="0"/>
                        </a:rPr>
                        <a:t>Normal (mean=22.7, standard deviation = 9.31)</a:t>
                      </a:r>
                      <a:endParaRPr lang="en-US" sz="1600" kern="100">
                        <a:effectLst/>
                        <a:latin typeface="Century Gothic" panose="020B0502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564185869"/>
                  </a:ext>
                </a:extLst>
              </a:tr>
            </a:tbl>
          </a:graphicData>
        </a:graphic>
      </p:graphicFrame>
      <p:sp>
        <p:nvSpPr>
          <p:cNvPr id="6" name="TextBox 5">
            <a:extLst>
              <a:ext uri="{FF2B5EF4-FFF2-40B4-BE49-F238E27FC236}">
                <a16:creationId xmlns:a16="http://schemas.microsoft.com/office/drawing/2014/main" id="{F16ECEDE-F54C-5359-7C8C-347539637AFB}"/>
              </a:ext>
            </a:extLst>
          </p:cNvPr>
          <p:cNvSpPr txBox="1"/>
          <p:nvPr/>
        </p:nvSpPr>
        <p:spPr>
          <a:xfrm>
            <a:off x="174319" y="2332945"/>
            <a:ext cx="5583014" cy="3265446"/>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91440" tIns="45720" rIns="91440" bIns="45720" rtlCol="0" anchor="t">
            <a:spAutoFit/>
          </a:bodyPr>
          <a:lstStyle/>
          <a:p>
            <a:pPr marL="342900" indent="-342900">
              <a:lnSpc>
                <a:spcPct val="150000"/>
              </a:lnSpc>
              <a:buFont typeface="Arial" panose="020B0604020202020204" pitchFamily="34" charset="0"/>
              <a:buChar char="•"/>
            </a:pPr>
            <a:r>
              <a:rPr lang="en-US" sz="2000">
                <a:latin typeface="Century Gothic"/>
              </a:rPr>
              <a:t>Collected data over the 4 days between 11am and 2pm</a:t>
            </a:r>
          </a:p>
          <a:p>
            <a:pPr marL="342900" indent="-342900">
              <a:lnSpc>
                <a:spcPct val="150000"/>
              </a:lnSpc>
              <a:buFont typeface="Arial" panose="020B0604020202020204" pitchFamily="34" charset="0"/>
              <a:buChar char="•"/>
            </a:pPr>
            <a:r>
              <a:rPr lang="en-US" sz="2000">
                <a:latin typeface="Century Gothic"/>
              </a:rPr>
              <a:t>Histograms, parameter estimates, and validation tests confirmed these distributions</a:t>
            </a:r>
          </a:p>
          <a:p>
            <a:pPr marL="342900" indent="-342900">
              <a:lnSpc>
                <a:spcPct val="150000"/>
              </a:lnSpc>
              <a:buFont typeface="Arial" panose="020B0604020202020204" pitchFamily="34" charset="0"/>
              <a:buChar char="•"/>
            </a:pPr>
            <a:r>
              <a:rPr lang="en-US" sz="2000">
                <a:latin typeface="Century Gothic"/>
              </a:rPr>
              <a:t>Distribution parameters were used to create the ARENA simulation</a:t>
            </a:r>
          </a:p>
        </p:txBody>
      </p:sp>
    </p:spTree>
    <p:extLst>
      <p:ext uri="{BB962C8B-B14F-4D97-AF65-F5344CB8AC3E}">
        <p14:creationId xmlns:p14="http://schemas.microsoft.com/office/powerpoint/2010/main" val="1711827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CD0DD-38F8-6050-47CB-B5B1DB04DDC3}"/>
              </a:ext>
            </a:extLst>
          </p:cNvPr>
          <p:cNvSpPr>
            <a:spLocks noGrp="1"/>
          </p:cNvSpPr>
          <p:nvPr>
            <p:ph type="title"/>
          </p:nvPr>
        </p:nvSpPr>
        <p:spPr>
          <a:xfrm>
            <a:off x="195263" y="150812"/>
            <a:ext cx="10515600" cy="1325563"/>
          </a:xfrm>
        </p:spPr>
        <p:txBody>
          <a:bodyPr/>
          <a:lstStyle/>
          <a:p>
            <a:r>
              <a:rPr lang="en-US">
                <a:latin typeface="Century Gothic" panose="020B0502020202020204" pitchFamily="34" charset="0"/>
              </a:rPr>
              <a:t>Current State Validation</a:t>
            </a:r>
          </a:p>
        </p:txBody>
      </p:sp>
      <p:pic>
        <p:nvPicPr>
          <p:cNvPr id="4" name="Picture 3">
            <a:extLst>
              <a:ext uri="{FF2B5EF4-FFF2-40B4-BE49-F238E27FC236}">
                <a16:creationId xmlns:a16="http://schemas.microsoft.com/office/drawing/2014/main" id="{0848D4AA-35E9-86ED-4036-C2C5225F1E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485" y="2085807"/>
            <a:ext cx="4896724" cy="2125980"/>
          </a:xfrm>
          <a:prstGeom prst="rect">
            <a:avLst/>
          </a:prstGeom>
          <a:noFill/>
          <a:ln w="19050">
            <a:solidFill>
              <a:schemeClr val="tx1"/>
            </a:solidFill>
          </a:ln>
        </p:spPr>
      </p:pic>
      <p:sp>
        <p:nvSpPr>
          <p:cNvPr id="3" name="Content Placeholder 2">
            <a:extLst>
              <a:ext uri="{FF2B5EF4-FFF2-40B4-BE49-F238E27FC236}">
                <a16:creationId xmlns:a16="http://schemas.microsoft.com/office/drawing/2014/main" id="{C74CD6D5-E364-4D85-A279-4AA0BF81DF9B}"/>
              </a:ext>
            </a:extLst>
          </p:cNvPr>
          <p:cNvSpPr>
            <a:spLocks noGrp="1"/>
          </p:cNvSpPr>
          <p:nvPr>
            <p:ph idx="1"/>
          </p:nvPr>
        </p:nvSpPr>
        <p:spPr>
          <a:xfrm>
            <a:off x="122903" y="1643763"/>
            <a:ext cx="5837629" cy="3566865"/>
          </a:xfrm>
        </p:spPr>
        <p:txBody>
          <a:bodyPr vert="horz" lIns="91440" tIns="45720" rIns="91440" bIns="45720" rtlCol="0" anchor="t">
            <a:normAutofit/>
          </a:bodyPr>
          <a:lstStyle/>
          <a:p>
            <a:pPr>
              <a:lnSpc>
                <a:spcPct val="200000"/>
              </a:lnSpc>
            </a:pPr>
            <a:r>
              <a:rPr lang="en-US" sz="2000">
                <a:latin typeface="Century Gothic"/>
                <a:cs typeface="Sabon Next LT"/>
              </a:rPr>
              <a:t>Simulation visually face validates </a:t>
            </a:r>
            <a:r>
              <a:rPr lang="en-US" sz="2000">
                <a:latin typeface="Century Gothic" panose="020B0502020202020204" pitchFamily="34" charset="0"/>
              </a:rPr>
              <a:t>✅</a:t>
            </a:r>
          </a:p>
          <a:p>
            <a:pPr>
              <a:lnSpc>
                <a:spcPct val="200000"/>
              </a:lnSpc>
            </a:pPr>
            <a:r>
              <a:rPr lang="en-US" sz="2000">
                <a:latin typeface="Century Gothic" panose="020B0502020202020204" pitchFamily="34" charset="0"/>
                <a:cs typeface="Sabon Next LT"/>
              </a:rPr>
              <a:t>Simulation statistically validates when compared to system performance data</a:t>
            </a:r>
            <a:r>
              <a:rPr lang="en-US" sz="2000">
                <a:latin typeface="Century Gothic" panose="020B0502020202020204" pitchFamily="34" charset="0"/>
              </a:rPr>
              <a:t> ✅</a:t>
            </a:r>
          </a:p>
          <a:p>
            <a:pPr>
              <a:lnSpc>
                <a:spcPct val="200000"/>
              </a:lnSpc>
            </a:pPr>
            <a:r>
              <a:rPr lang="en-US" sz="2000">
                <a:latin typeface="Century Gothic" panose="020B0502020202020204" pitchFamily="34" charset="0"/>
                <a:cs typeface="Sabon Next LT"/>
              </a:rPr>
              <a:t>Can move forward with using the simulation to evaluate potential improvements </a:t>
            </a:r>
            <a:endParaRPr lang="en-US" sz="2000">
              <a:latin typeface="Century Gothic"/>
              <a:cs typeface="Sabon Next LT"/>
            </a:endParaRPr>
          </a:p>
          <a:p>
            <a:pPr>
              <a:lnSpc>
                <a:spcPct val="200000"/>
              </a:lnSpc>
            </a:pPr>
            <a:endParaRPr lang="en-US" sz="2000">
              <a:latin typeface="Century Gothic"/>
              <a:cs typeface="Sabon Next LT"/>
            </a:endParaRPr>
          </a:p>
          <a:p>
            <a:pPr marL="0" indent="0">
              <a:buNone/>
            </a:pPr>
            <a:endParaRPr lang="en-US" sz="2000">
              <a:latin typeface="Sabon Next LT"/>
              <a:cs typeface="Sabon Next LT"/>
            </a:endParaRPr>
          </a:p>
        </p:txBody>
      </p:sp>
      <p:sp>
        <p:nvSpPr>
          <p:cNvPr id="17" name="Content Placeholder 2">
            <a:extLst>
              <a:ext uri="{FF2B5EF4-FFF2-40B4-BE49-F238E27FC236}">
                <a16:creationId xmlns:a16="http://schemas.microsoft.com/office/drawing/2014/main" id="{8F97FA0D-1031-BD91-5A51-93728DCC8155}"/>
              </a:ext>
            </a:extLst>
          </p:cNvPr>
          <p:cNvSpPr txBox="1">
            <a:spLocks/>
          </p:cNvSpPr>
          <p:nvPr/>
        </p:nvSpPr>
        <p:spPr>
          <a:xfrm>
            <a:off x="6879485" y="1332892"/>
            <a:ext cx="4782926" cy="70878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sz="2000">
                <a:latin typeface="Century Gothic"/>
                <a:cs typeface="Sabon Next LT"/>
              </a:rPr>
              <a:t>Validation t-test Data (Average WIP)</a:t>
            </a:r>
            <a:endParaRPr lang="en-US" sz="2000">
              <a:latin typeface="Century Gothic" panose="020B0502020202020204" pitchFamily="34" charset="0"/>
            </a:endParaRPr>
          </a:p>
          <a:p>
            <a:pPr>
              <a:lnSpc>
                <a:spcPct val="200000"/>
              </a:lnSpc>
            </a:pPr>
            <a:endParaRPr lang="en-US" sz="2000">
              <a:latin typeface="Century Gothic"/>
              <a:cs typeface="Sabon Next LT"/>
            </a:endParaRPr>
          </a:p>
          <a:p>
            <a:pPr marL="0" indent="0">
              <a:buFont typeface="Arial" panose="020B0604020202020204" pitchFamily="34" charset="0"/>
              <a:buNone/>
            </a:pPr>
            <a:endParaRPr lang="en-US" sz="2000">
              <a:latin typeface="Sabon Next LT"/>
              <a:cs typeface="Sabon Next LT"/>
            </a:endParaRPr>
          </a:p>
        </p:txBody>
      </p:sp>
      <p:sp>
        <p:nvSpPr>
          <p:cNvPr id="23" name="TextBox 22">
            <a:extLst>
              <a:ext uri="{FF2B5EF4-FFF2-40B4-BE49-F238E27FC236}">
                <a16:creationId xmlns:a16="http://schemas.microsoft.com/office/drawing/2014/main" id="{E780EB20-0EFB-7A9A-947D-4F873356023C}"/>
              </a:ext>
            </a:extLst>
          </p:cNvPr>
          <p:cNvSpPr txBox="1"/>
          <p:nvPr/>
        </p:nvSpPr>
        <p:spPr>
          <a:xfrm>
            <a:off x="8035079" y="5004660"/>
            <a:ext cx="2471737" cy="461665"/>
          </a:xfrm>
          <a:prstGeom prst="rect">
            <a:avLst/>
          </a:prstGeom>
          <a:noFill/>
        </p:spPr>
        <p:txBody>
          <a:bodyPr wrap="square" rtlCol="0">
            <a:spAutoFit/>
          </a:bodyPr>
          <a:lstStyle/>
          <a:p>
            <a:r>
              <a:rPr lang="en-US" sz="2400" b="1">
                <a:latin typeface="Century Gothic" panose="020B0502020202020204" pitchFamily="34" charset="0"/>
              </a:rPr>
              <a:t>|</a:t>
            </a:r>
            <a:r>
              <a:rPr lang="en-US" sz="2400">
                <a:latin typeface="Century Gothic" panose="020B0502020202020204" pitchFamily="34" charset="0"/>
              </a:rPr>
              <a:t> </a:t>
            </a:r>
            <a:r>
              <a:rPr lang="en-US" sz="2400">
                <a:solidFill>
                  <a:srgbClr val="00B050"/>
                </a:solidFill>
                <a:latin typeface="Century Gothic" panose="020B0502020202020204" pitchFamily="34" charset="0"/>
              </a:rPr>
              <a:t>-1.36</a:t>
            </a:r>
            <a:r>
              <a:rPr lang="en-US" sz="2400">
                <a:latin typeface="Century Gothic" panose="020B0502020202020204" pitchFamily="34" charset="0"/>
              </a:rPr>
              <a:t> | &lt;  </a:t>
            </a:r>
            <a:r>
              <a:rPr lang="en-US" sz="2400">
                <a:solidFill>
                  <a:srgbClr val="FF0000"/>
                </a:solidFill>
                <a:latin typeface="Century Gothic" panose="020B0502020202020204" pitchFamily="34" charset="0"/>
              </a:rPr>
              <a:t>2.09</a:t>
            </a:r>
          </a:p>
        </p:txBody>
      </p:sp>
      <p:sp>
        <p:nvSpPr>
          <p:cNvPr id="24" name="Rectangle 23">
            <a:extLst>
              <a:ext uri="{FF2B5EF4-FFF2-40B4-BE49-F238E27FC236}">
                <a16:creationId xmlns:a16="http://schemas.microsoft.com/office/drawing/2014/main" id="{8DFA5B4F-864F-F23F-3404-DDE69163E53B}"/>
              </a:ext>
            </a:extLst>
          </p:cNvPr>
          <p:cNvSpPr/>
          <p:nvPr/>
        </p:nvSpPr>
        <p:spPr>
          <a:xfrm>
            <a:off x="9816495" y="3889829"/>
            <a:ext cx="1959714" cy="32195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468F3D-C348-D3E4-C9C4-EC7B3E24EAC1}"/>
              </a:ext>
            </a:extLst>
          </p:cNvPr>
          <p:cNvSpPr/>
          <p:nvPr/>
        </p:nvSpPr>
        <p:spPr>
          <a:xfrm>
            <a:off x="9816495" y="3280622"/>
            <a:ext cx="1959714" cy="32195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43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4B0D1-337F-F8A3-292A-F993CB6E9E68}"/>
              </a:ext>
            </a:extLst>
          </p:cNvPr>
          <p:cNvSpPr>
            <a:spLocks noGrp="1"/>
          </p:cNvSpPr>
          <p:nvPr>
            <p:ph type="title"/>
          </p:nvPr>
        </p:nvSpPr>
        <p:spPr>
          <a:xfrm>
            <a:off x="167347" y="0"/>
            <a:ext cx="10515600" cy="1325563"/>
          </a:xfrm>
        </p:spPr>
        <p:txBody>
          <a:bodyPr/>
          <a:lstStyle/>
          <a:p>
            <a:r>
              <a:rPr lang="en-US">
                <a:latin typeface="Century Gothic" panose="020B0502020202020204" pitchFamily="34" charset="0"/>
              </a:rPr>
              <a:t>Baseline Simulation Performance</a:t>
            </a:r>
          </a:p>
        </p:txBody>
      </p:sp>
      <p:pic>
        <p:nvPicPr>
          <p:cNvPr id="4" name="Content Placeholder 3">
            <a:extLst>
              <a:ext uri="{FF2B5EF4-FFF2-40B4-BE49-F238E27FC236}">
                <a16:creationId xmlns:a16="http://schemas.microsoft.com/office/drawing/2014/main" id="{3DCD739B-EDAD-686D-4C45-85ABB5DCD47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678073" y="2081212"/>
            <a:ext cx="8470094" cy="1139827"/>
          </a:xfrm>
          <a:prstGeom prst="rect">
            <a:avLst/>
          </a:prstGeom>
          <a:noFill/>
          <a:ln>
            <a:solidFill>
              <a:srgbClr val="FF0000"/>
            </a:solidFill>
          </a:ln>
        </p:spPr>
      </p:pic>
      <p:sp>
        <p:nvSpPr>
          <p:cNvPr id="6" name="TextBox 5">
            <a:extLst>
              <a:ext uri="{FF2B5EF4-FFF2-40B4-BE49-F238E27FC236}">
                <a16:creationId xmlns:a16="http://schemas.microsoft.com/office/drawing/2014/main" id="{13CCE42C-6841-AE46-764C-5472D1ADBB00}"/>
              </a:ext>
            </a:extLst>
          </p:cNvPr>
          <p:cNvSpPr txBox="1"/>
          <p:nvPr/>
        </p:nvSpPr>
        <p:spPr>
          <a:xfrm>
            <a:off x="167346" y="1325563"/>
            <a:ext cx="9068577" cy="400110"/>
          </a:xfrm>
          <a:prstGeom prst="rect">
            <a:avLst/>
          </a:prstGeom>
          <a:noFill/>
        </p:spPr>
        <p:txBody>
          <a:bodyPr wrap="square" rtlCol="0">
            <a:spAutoFit/>
          </a:bodyPr>
          <a:lstStyle/>
          <a:p>
            <a:r>
              <a:rPr lang="en-US" sz="2000">
                <a:latin typeface="Century Gothic" panose="020B0502020202020204" pitchFamily="34" charset="0"/>
              </a:rPr>
              <a:t>Current systems performance relative to KPI’s across </a:t>
            </a:r>
            <a:r>
              <a:rPr lang="en-US" sz="2000">
                <a:solidFill>
                  <a:schemeClr val="accent6"/>
                </a:solidFill>
                <a:latin typeface="Century Gothic" panose="020B0502020202020204" pitchFamily="34" charset="0"/>
              </a:rPr>
              <a:t>20 replications</a:t>
            </a:r>
          </a:p>
        </p:txBody>
      </p:sp>
      <p:grpSp>
        <p:nvGrpSpPr>
          <p:cNvPr id="5" name="Group 4">
            <a:extLst>
              <a:ext uri="{FF2B5EF4-FFF2-40B4-BE49-F238E27FC236}">
                <a16:creationId xmlns:a16="http://schemas.microsoft.com/office/drawing/2014/main" id="{1755D553-A57F-B8A5-9556-1E7ED23253F2}"/>
              </a:ext>
            </a:extLst>
          </p:cNvPr>
          <p:cNvGrpSpPr/>
          <p:nvPr/>
        </p:nvGrpSpPr>
        <p:grpSpPr>
          <a:xfrm>
            <a:off x="2603842" y="3489929"/>
            <a:ext cx="6819900" cy="3286087"/>
            <a:chOff x="2603842" y="3489929"/>
            <a:chExt cx="6819900" cy="3286087"/>
          </a:xfrm>
        </p:grpSpPr>
        <p:grpSp>
          <p:nvGrpSpPr>
            <p:cNvPr id="3" name="Group 2">
              <a:extLst>
                <a:ext uri="{FF2B5EF4-FFF2-40B4-BE49-F238E27FC236}">
                  <a16:creationId xmlns:a16="http://schemas.microsoft.com/office/drawing/2014/main" id="{E0DA2B76-434A-9937-E3B5-FA9932417E6F}"/>
                </a:ext>
              </a:extLst>
            </p:cNvPr>
            <p:cNvGrpSpPr/>
            <p:nvPr/>
          </p:nvGrpSpPr>
          <p:grpSpPr>
            <a:xfrm>
              <a:off x="3147060" y="3489929"/>
              <a:ext cx="5532120" cy="2989773"/>
              <a:chOff x="3147060" y="3489929"/>
              <a:chExt cx="5532120" cy="2989773"/>
            </a:xfrm>
          </p:grpSpPr>
          <p:grpSp>
            <p:nvGrpSpPr>
              <p:cNvPr id="25" name="Group 24">
                <a:extLst>
                  <a:ext uri="{FF2B5EF4-FFF2-40B4-BE49-F238E27FC236}">
                    <a16:creationId xmlns:a16="http://schemas.microsoft.com/office/drawing/2014/main" id="{9A67CE6B-7CAE-5EB0-2350-AA17163F5040}"/>
                  </a:ext>
                </a:extLst>
              </p:cNvPr>
              <p:cNvGrpSpPr/>
              <p:nvPr/>
            </p:nvGrpSpPr>
            <p:grpSpPr>
              <a:xfrm>
                <a:off x="3147060" y="3870008"/>
                <a:ext cx="5532120" cy="2609694"/>
                <a:chOff x="3329940" y="3870878"/>
                <a:chExt cx="5532120" cy="2609694"/>
              </a:xfrm>
            </p:grpSpPr>
            <p:grpSp>
              <p:nvGrpSpPr>
                <p:cNvPr id="19" name="Group 18">
                  <a:extLst>
                    <a:ext uri="{FF2B5EF4-FFF2-40B4-BE49-F238E27FC236}">
                      <a16:creationId xmlns:a16="http://schemas.microsoft.com/office/drawing/2014/main" id="{DDCFA8B4-2AAD-44D1-3AAB-0D2AC7C48BF4}"/>
                    </a:ext>
                  </a:extLst>
                </p:cNvPr>
                <p:cNvGrpSpPr/>
                <p:nvPr/>
              </p:nvGrpSpPr>
              <p:grpSpPr>
                <a:xfrm>
                  <a:off x="3329940" y="3870878"/>
                  <a:ext cx="5532120" cy="2452452"/>
                  <a:chOff x="3329940" y="4023278"/>
                  <a:chExt cx="5532120" cy="2452452"/>
                </a:xfrm>
              </p:grpSpPr>
              <p:pic>
                <p:nvPicPr>
                  <p:cNvPr id="1028" name="Picture 4" descr="How to Plot a Confidence Interval in Python? - GeeksforGeeks">
                    <a:extLst>
                      <a:ext uri="{FF2B5EF4-FFF2-40B4-BE49-F238E27FC236}">
                        <a16:creationId xmlns:a16="http://schemas.microsoft.com/office/drawing/2014/main" id="{3A8DCEB7-AC15-4624-E542-9F58AF96DF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05"/>
                  <a:stretch/>
                </p:blipFill>
                <p:spPr bwMode="auto">
                  <a:xfrm>
                    <a:off x="3967822" y="4023278"/>
                    <a:ext cx="4457700" cy="245245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BC0B057E-4858-84AF-EB12-A90552550BD1}"/>
                      </a:ext>
                    </a:extLst>
                  </p:cNvPr>
                  <p:cNvCxnSpPr>
                    <a:cxnSpLocks/>
                  </p:cNvCxnSpPr>
                  <p:nvPr/>
                </p:nvCxnSpPr>
                <p:spPr>
                  <a:xfrm>
                    <a:off x="3329940" y="6263640"/>
                    <a:ext cx="5532120"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0" name="TextBox 19">
                  <a:extLst>
                    <a:ext uri="{FF2B5EF4-FFF2-40B4-BE49-F238E27FC236}">
                      <a16:creationId xmlns:a16="http://schemas.microsoft.com/office/drawing/2014/main" id="{93CB3D45-7943-9D38-E438-A5BDF7DC6A7D}"/>
                    </a:ext>
                  </a:extLst>
                </p:cNvPr>
                <p:cNvSpPr txBox="1"/>
                <p:nvPr/>
              </p:nvSpPr>
              <p:spPr>
                <a:xfrm>
                  <a:off x="4724400" y="6111240"/>
                  <a:ext cx="1188720" cy="369332"/>
                </a:xfrm>
                <a:prstGeom prst="rect">
                  <a:avLst/>
                </a:prstGeom>
                <a:noFill/>
              </p:spPr>
              <p:txBody>
                <a:bodyPr wrap="square" rtlCol="0">
                  <a:spAutoFit/>
                </a:bodyPr>
                <a:lstStyle/>
                <a:p>
                  <a:r>
                    <a:rPr lang="en-US"/>
                    <a:t>5.4022</a:t>
                  </a:r>
                </a:p>
              </p:txBody>
            </p:sp>
            <p:sp>
              <p:nvSpPr>
                <p:cNvPr id="21" name="TextBox 20">
                  <a:extLst>
                    <a:ext uri="{FF2B5EF4-FFF2-40B4-BE49-F238E27FC236}">
                      <a16:creationId xmlns:a16="http://schemas.microsoft.com/office/drawing/2014/main" id="{CB794942-3DEF-790B-9D2E-881B752ED334}"/>
                    </a:ext>
                  </a:extLst>
                </p:cNvPr>
                <p:cNvSpPr txBox="1"/>
                <p:nvPr/>
              </p:nvSpPr>
              <p:spPr>
                <a:xfrm>
                  <a:off x="6860711" y="6097786"/>
                  <a:ext cx="1188720" cy="369332"/>
                </a:xfrm>
                <a:prstGeom prst="rect">
                  <a:avLst/>
                </a:prstGeom>
                <a:noFill/>
              </p:spPr>
              <p:txBody>
                <a:bodyPr wrap="square" rtlCol="0">
                  <a:spAutoFit/>
                </a:bodyPr>
                <a:lstStyle/>
                <a:p>
                  <a:r>
                    <a:rPr lang="en-US"/>
                    <a:t>6.9977</a:t>
                  </a:r>
                </a:p>
              </p:txBody>
            </p:sp>
            <p:sp>
              <p:nvSpPr>
                <p:cNvPr id="23" name="Oval 22">
                  <a:extLst>
                    <a:ext uri="{FF2B5EF4-FFF2-40B4-BE49-F238E27FC236}">
                      <a16:creationId xmlns:a16="http://schemas.microsoft.com/office/drawing/2014/main" id="{1D4A4904-7D1D-73D9-31CE-9FA48DFC660A}"/>
                    </a:ext>
                  </a:extLst>
                </p:cNvPr>
                <p:cNvSpPr/>
                <p:nvPr/>
              </p:nvSpPr>
              <p:spPr>
                <a:xfrm>
                  <a:off x="5483103" y="4414735"/>
                  <a:ext cx="1377608" cy="1242949"/>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95%</a:t>
                  </a:r>
                </a:p>
              </p:txBody>
            </p:sp>
          </p:gr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42A4A24-C57D-07BF-DD99-91E94448703C}"/>
                      </a:ext>
                    </a:extLst>
                  </p:cNvPr>
                  <p:cNvSpPr txBox="1"/>
                  <p:nvPr/>
                </p:nvSpPr>
                <p:spPr>
                  <a:xfrm>
                    <a:off x="4706009" y="3489929"/>
                    <a:ext cx="1188427" cy="369332"/>
                  </a:xfrm>
                  <a:prstGeom prst="rect">
                    <a:avLst/>
                  </a:prstGeom>
                  <a:noFill/>
                </p:spPr>
                <p:txBody>
                  <a:bodyPr wrap="square" rtlCol="0">
                    <a:spAutoFit/>
                  </a:bodyPr>
                  <a:lstStyle/>
                  <a:p>
                    <a:r>
                      <a:rPr lang="en-US" b="1">
                        <a:latin typeface="Century Gothic" panose="020B0502020202020204" pitchFamily="34" charset="0"/>
                        <a:ea typeface="Cambria Math" panose="02040503050406030204" pitchFamily="18" charset="0"/>
                      </a:rPr>
                      <a:t>Goal </a:t>
                    </a:r>
                    <a14:m>
                      <m:oMath xmlns:m="http://schemas.openxmlformats.org/officeDocument/2006/math">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𝟔</m:t>
                        </m:r>
                      </m:oMath>
                    </a14:m>
                    <a:endParaRPr lang="en-US" b="1">
                      <a:latin typeface="Century Gothic" panose="020B0502020202020204" pitchFamily="34" charset="0"/>
                    </a:endParaRPr>
                  </a:p>
                </p:txBody>
              </p:sp>
            </mc:Choice>
            <mc:Fallback xmlns="">
              <p:sp>
                <p:nvSpPr>
                  <p:cNvPr id="29" name="TextBox 28">
                    <a:extLst>
                      <a:ext uri="{FF2B5EF4-FFF2-40B4-BE49-F238E27FC236}">
                        <a16:creationId xmlns:a16="http://schemas.microsoft.com/office/drawing/2014/main" id="{642A4A24-C57D-07BF-DD99-91E94448703C}"/>
                      </a:ext>
                    </a:extLst>
                  </p:cNvPr>
                  <p:cNvSpPr txBox="1">
                    <a:spLocks noRot="1" noChangeAspect="1" noMove="1" noResize="1" noEditPoints="1" noAdjustHandles="1" noChangeArrowheads="1" noChangeShapeType="1" noTextEdit="1"/>
                  </p:cNvSpPr>
                  <p:nvPr/>
                </p:nvSpPr>
                <p:spPr>
                  <a:xfrm>
                    <a:off x="4706009" y="3489929"/>
                    <a:ext cx="1188427" cy="369332"/>
                  </a:xfrm>
                  <a:prstGeom prst="rect">
                    <a:avLst/>
                  </a:prstGeom>
                  <a:blipFill>
                    <a:blip r:embed="rId5"/>
                    <a:stretch>
                      <a:fillRect l="-4615" t="-8197" b="-24590"/>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EC532A75-C6EA-EE22-18FD-FE7BEE7C3652}"/>
                  </a:ext>
                </a:extLst>
              </p:cNvPr>
              <p:cNvCxnSpPr/>
              <p:nvPr/>
            </p:nvCxnSpPr>
            <p:spPr>
              <a:xfrm flipV="1">
                <a:off x="5425147" y="3870008"/>
                <a:ext cx="0" cy="2226908"/>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4" name="TextBox 33">
              <a:extLst>
                <a:ext uri="{FF2B5EF4-FFF2-40B4-BE49-F238E27FC236}">
                  <a16:creationId xmlns:a16="http://schemas.microsoft.com/office/drawing/2014/main" id="{BA113AD9-F656-597E-A9F9-4CC4FFC25182}"/>
                </a:ext>
              </a:extLst>
            </p:cNvPr>
            <p:cNvSpPr txBox="1"/>
            <p:nvPr/>
          </p:nvSpPr>
          <p:spPr>
            <a:xfrm>
              <a:off x="2603842" y="6406684"/>
              <a:ext cx="6819900" cy="369332"/>
            </a:xfrm>
            <a:prstGeom prst="rect">
              <a:avLst/>
            </a:prstGeom>
            <a:noFill/>
          </p:spPr>
          <p:txBody>
            <a:bodyPr wrap="square" rtlCol="0">
              <a:spAutoFit/>
            </a:bodyPr>
            <a:lstStyle/>
            <a:p>
              <a:r>
                <a:rPr lang="en-US">
                  <a:latin typeface="Century Gothic" panose="020B0502020202020204" pitchFamily="34" charset="0"/>
                </a:rPr>
                <a:t>Confidence Interval of the Mean Maximum Queue Length</a:t>
              </a:r>
            </a:p>
          </p:txBody>
        </p:sp>
      </p:grpSp>
      <p:sp>
        <p:nvSpPr>
          <p:cNvPr id="8" name="TextBox 7">
            <a:extLst>
              <a:ext uri="{FF2B5EF4-FFF2-40B4-BE49-F238E27FC236}">
                <a16:creationId xmlns:a16="http://schemas.microsoft.com/office/drawing/2014/main" id="{D0525A32-52C6-D295-D2AC-069200276C7E}"/>
              </a:ext>
            </a:extLst>
          </p:cNvPr>
          <p:cNvSpPr txBox="1"/>
          <p:nvPr/>
        </p:nvSpPr>
        <p:spPr>
          <a:xfrm>
            <a:off x="7974767" y="3976688"/>
            <a:ext cx="3282845" cy="1384995"/>
          </a:xfrm>
          <a:prstGeom prst="rect">
            <a:avLst/>
          </a:prstGeom>
          <a:noFill/>
        </p:spPr>
        <p:txBody>
          <a:bodyPr wrap="square" rtlCol="0">
            <a:spAutoFit/>
          </a:bodyPr>
          <a:lstStyle/>
          <a:p>
            <a:pPr algn="ctr"/>
            <a:r>
              <a:rPr lang="en-US" sz="2800" b="1">
                <a:solidFill>
                  <a:srgbClr val="FF0000"/>
                </a:solidFill>
                <a:latin typeface="Century Gothic" panose="020B0502020202020204" pitchFamily="34" charset="0"/>
              </a:rPr>
              <a:t>50% chance </a:t>
            </a:r>
            <a:r>
              <a:rPr lang="en-US" sz="2800">
                <a:latin typeface="Century Gothic" panose="020B0502020202020204" pitchFamily="34" charset="0"/>
              </a:rPr>
              <a:t>that the KPI mean lies within the goal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2438C4-2C7D-3143-54B3-A6BBB84E232B}"/>
                  </a:ext>
                </a:extLst>
              </p:cNvPr>
              <p:cNvSpPr txBox="1"/>
              <p:nvPr/>
            </p:nvSpPr>
            <p:spPr>
              <a:xfrm>
                <a:off x="4901784" y="3976688"/>
                <a:ext cx="614596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0" smtClean="0">
                          <a:solidFill>
                            <a:srgbClr val="FF0000"/>
                          </a:solidFill>
                          <a:latin typeface="Cambria Math" panose="02040503050406030204" pitchFamily="18" charset="0"/>
                          <a:ea typeface="Cambria Math" panose="02040503050406030204" pitchFamily="18" charset="0"/>
                        </a:rPr>
                        <m:t>≤</m:t>
                      </m:r>
                    </m:oMath>
                  </m:oMathPara>
                </a14:m>
                <a:endParaRPr lang="en-US">
                  <a:solidFill>
                    <a:srgbClr val="FF0000"/>
                  </a:solidFill>
                </a:endParaRPr>
              </a:p>
            </p:txBody>
          </p:sp>
        </mc:Choice>
        <mc:Fallback xmlns="">
          <p:sp>
            <p:nvSpPr>
              <p:cNvPr id="10" name="TextBox 9">
                <a:extLst>
                  <a:ext uri="{FF2B5EF4-FFF2-40B4-BE49-F238E27FC236}">
                    <a16:creationId xmlns:a16="http://schemas.microsoft.com/office/drawing/2014/main" id="{032438C4-2C7D-3143-54B3-A6BBB84E232B}"/>
                  </a:ext>
                </a:extLst>
              </p:cNvPr>
              <p:cNvSpPr txBox="1">
                <a:spLocks noRot="1" noChangeAspect="1" noMove="1" noResize="1" noEditPoints="1" noAdjustHandles="1" noChangeArrowheads="1" noChangeShapeType="1" noTextEdit="1"/>
              </p:cNvSpPr>
              <p:nvPr/>
            </p:nvSpPr>
            <p:spPr>
              <a:xfrm>
                <a:off x="4901784" y="3976688"/>
                <a:ext cx="6145966"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14043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98DE5-55AA-E55A-0E97-549CB20749E6}"/>
              </a:ext>
            </a:extLst>
          </p:cNvPr>
          <p:cNvSpPr>
            <a:spLocks noGrp="1"/>
          </p:cNvSpPr>
          <p:nvPr>
            <p:ph type="title"/>
          </p:nvPr>
        </p:nvSpPr>
        <p:spPr>
          <a:xfrm>
            <a:off x="153619" y="18255"/>
            <a:ext cx="10515600" cy="1325563"/>
          </a:xfrm>
        </p:spPr>
        <p:txBody>
          <a:bodyPr/>
          <a:lstStyle/>
          <a:p>
            <a:r>
              <a:rPr lang="en-US">
                <a:latin typeface="Century Gothic" panose="020B0502020202020204" pitchFamily="34" charset="0"/>
                <a:cs typeface="Sabon Next LT"/>
              </a:rPr>
              <a:t>Tactical Improvement Proposal</a:t>
            </a:r>
          </a:p>
        </p:txBody>
      </p:sp>
      <p:pic>
        <p:nvPicPr>
          <p:cNvPr id="5" name="Picture 4" descr="University of Wisconsin logo and symbol, meaning, history, PNG">
            <a:extLst>
              <a:ext uri="{FF2B5EF4-FFF2-40B4-BE49-F238E27FC236}">
                <a16:creationId xmlns:a16="http://schemas.microsoft.com/office/drawing/2014/main" id="{1104BC88-DB3F-DDC9-9A5C-AE75B64B1C0E}"/>
              </a:ext>
            </a:extLst>
          </p:cNvPr>
          <p:cNvPicPr>
            <a:picLocks noChangeAspect="1"/>
          </p:cNvPicPr>
          <p:nvPr/>
        </p:nvPicPr>
        <p:blipFill rotWithShape="1">
          <a:blip r:embed="rId3"/>
          <a:srcRect l="37013" t="2631" r="34740" b="34901"/>
          <a:stretch/>
        </p:blipFill>
        <p:spPr>
          <a:xfrm>
            <a:off x="11414051" y="5807067"/>
            <a:ext cx="774862" cy="1051747"/>
          </a:xfrm>
          <a:prstGeom prst="rect">
            <a:avLst/>
          </a:prstGeom>
        </p:spPr>
      </p:pic>
      <p:grpSp>
        <p:nvGrpSpPr>
          <p:cNvPr id="11" name="Group 10">
            <a:extLst>
              <a:ext uri="{FF2B5EF4-FFF2-40B4-BE49-F238E27FC236}">
                <a16:creationId xmlns:a16="http://schemas.microsoft.com/office/drawing/2014/main" id="{5213307D-F386-8772-4131-9797519E35AE}"/>
              </a:ext>
            </a:extLst>
          </p:cNvPr>
          <p:cNvGrpSpPr/>
          <p:nvPr/>
        </p:nvGrpSpPr>
        <p:grpSpPr>
          <a:xfrm>
            <a:off x="2072640" y="1155382"/>
            <a:ext cx="8046720" cy="3947160"/>
            <a:chOff x="2072640" y="1059180"/>
            <a:chExt cx="8046720" cy="3947160"/>
          </a:xfrm>
        </p:grpSpPr>
        <p:grpSp>
          <p:nvGrpSpPr>
            <p:cNvPr id="15" name="Group 14">
              <a:extLst>
                <a:ext uri="{FF2B5EF4-FFF2-40B4-BE49-F238E27FC236}">
                  <a16:creationId xmlns:a16="http://schemas.microsoft.com/office/drawing/2014/main" id="{AEC765FD-D3A0-3886-E82D-E44D054A010C}"/>
                </a:ext>
              </a:extLst>
            </p:cNvPr>
            <p:cNvGrpSpPr/>
            <p:nvPr/>
          </p:nvGrpSpPr>
          <p:grpSpPr>
            <a:xfrm>
              <a:off x="2072640" y="1059180"/>
              <a:ext cx="2545080" cy="3947160"/>
              <a:chOff x="2072640" y="1584960"/>
              <a:chExt cx="2545080" cy="3947160"/>
            </a:xfrm>
          </p:grpSpPr>
          <p:sp>
            <p:nvSpPr>
              <p:cNvPr id="9" name="Rectangle 8">
                <a:extLst>
                  <a:ext uri="{FF2B5EF4-FFF2-40B4-BE49-F238E27FC236}">
                    <a16:creationId xmlns:a16="http://schemas.microsoft.com/office/drawing/2014/main" id="{28D6BC82-2DEC-512D-C720-DAF688E628E2}"/>
                  </a:ext>
                </a:extLst>
              </p:cNvPr>
              <p:cNvSpPr/>
              <p:nvPr/>
            </p:nvSpPr>
            <p:spPr>
              <a:xfrm>
                <a:off x="2072640" y="2804160"/>
                <a:ext cx="2545080" cy="27279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iangle 11">
                <a:extLst>
                  <a:ext uri="{FF2B5EF4-FFF2-40B4-BE49-F238E27FC236}">
                    <a16:creationId xmlns:a16="http://schemas.microsoft.com/office/drawing/2014/main" id="{BBC5865E-DC93-55D8-71AD-0631003B2A75}"/>
                  </a:ext>
                </a:extLst>
              </p:cNvPr>
              <p:cNvSpPr/>
              <p:nvPr/>
            </p:nvSpPr>
            <p:spPr>
              <a:xfrm>
                <a:off x="2072640" y="1584960"/>
                <a:ext cx="2545080" cy="1219200"/>
              </a:xfrm>
              <a:prstGeom prst="triangle">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entury Gothic" panose="020B0502020202020204" pitchFamily="34" charset="0"/>
                  </a:rPr>
                  <a:t>Current State</a:t>
                </a:r>
              </a:p>
              <a:p>
                <a:pPr algn="ctr"/>
                <a:endParaRPr lang="en-US">
                  <a:solidFill>
                    <a:schemeClr val="tx1"/>
                  </a:solidFill>
                  <a:latin typeface="Century Gothic" panose="020B0502020202020204" pitchFamily="34" charset="0"/>
                </a:endParaRPr>
              </a:p>
            </p:txBody>
          </p:sp>
        </p:grpSp>
        <p:grpSp>
          <p:nvGrpSpPr>
            <p:cNvPr id="16" name="Group 15">
              <a:extLst>
                <a:ext uri="{FF2B5EF4-FFF2-40B4-BE49-F238E27FC236}">
                  <a16:creationId xmlns:a16="http://schemas.microsoft.com/office/drawing/2014/main" id="{1364B2B6-01A4-ADB6-AC24-6DD9B6EAF16B}"/>
                </a:ext>
              </a:extLst>
            </p:cNvPr>
            <p:cNvGrpSpPr/>
            <p:nvPr/>
          </p:nvGrpSpPr>
          <p:grpSpPr>
            <a:xfrm>
              <a:off x="7574280" y="1059180"/>
              <a:ext cx="2545080" cy="3947160"/>
              <a:chOff x="7574280" y="1584960"/>
              <a:chExt cx="2545080" cy="3947160"/>
            </a:xfrm>
          </p:grpSpPr>
          <p:sp>
            <p:nvSpPr>
              <p:cNvPr id="10" name="Rectangle 9">
                <a:extLst>
                  <a:ext uri="{FF2B5EF4-FFF2-40B4-BE49-F238E27FC236}">
                    <a16:creationId xmlns:a16="http://schemas.microsoft.com/office/drawing/2014/main" id="{B34957E3-8817-40AD-52F4-B61B63EA89B1}"/>
                  </a:ext>
                </a:extLst>
              </p:cNvPr>
              <p:cNvSpPr/>
              <p:nvPr/>
            </p:nvSpPr>
            <p:spPr>
              <a:xfrm>
                <a:off x="7574280" y="2804160"/>
                <a:ext cx="2545080" cy="272796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4AC43C2F-46CC-D0DB-BF31-48B11084419A}"/>
                  </a:ext>
                </a:extLst>
              </p:cNvPr>
              <p:cNvSpPr/>
              <p:nvPr/>
            </p:nvSpPr>
            <p:spPr>
              <a:xfrm>
                <a:off x="7574280" y="1584960"/>
                <a:ext cx="2545080" cy="1219200"/>
              </a:xfrm>
              <a:prstGeom prst="triangl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Century Gothic" panose="020B0502020202020204" pitchFamily="34" charset="0"/>
                  </a:rPr>
                  <a:t>Proposed State</a:t>
                </a:r>
              </a:p>
              <a:p>
                <a:pPr algn="ctr"/>
                <a:endParaRPr lang="en-US">
                  <a:solidFill>
                    <a:schemeClr val="tx1"/>
                  </a:solidFill>
                  <a:latin typeface="Century Gothic" panose="020B0502020202020204" pitchFamily="34" charset="0"/>
                </a:endParaRPr>
              </a:p>
            </p:txBody>
          </p:sp>
        </p:grpSp>
        <p:cxnSp>
          <p:nvCxnSpPr>
            <p:cNvPr id="8" name="Straight Arrow Connector 7">
              <a:extLst>
                <a:ext uri="{FF2B5EF4-FFF2-40B4-BE49-F238E27FC236}">
                  <a16:creationId xmlns:a16="http://schemas.microsoft.com/office/drawing/2014/main" id="{8179244F-61F1-000F-5C45-AEE18337793C}"/>
                </a:ext>
              </a:extLst>
            </p:cNvPr>
            <p:cNvCxnSpPr>
              <a:cxnSpLocks/>
            </p:cNvCxnSpPr>
            <p:nvPr/>
          </p:nvCxnSpPr>
          <p:spPr>
            <a:xfrm>
              <a:off x="5196840" y="3032760"/>
              <a:ext cx="1798320" cy="0"/>
            </a:xfrm>
            <a:prstGeom prst="straightConnector1">
              <a:avLst/>
            </a:prstGeom>
            <a:ln w="69850">
              <a:tailEnd type="triangle"/>
            </a:ln>
          </p:spPr>
          <p:style>
            <a:lnRef idx="1">
              <a:schemeClr val="dk1"/>
            </a:lnRef>
            <a:fillRef idx="0">
              <a:schemeClr val="dk1"/>
            </a:fillRef>
            <a:effectRef idx="0">
              <a:schemeClr val="dk1"/>
            </a:effectRef>
            <a:fontRef idx="minor">
              <a:schemeClr val="tx1"/>
            </a:fontRef>
          </p:style>
        </p:cxnSp>
      </p:grpSp>
      <p:sp>
        <p:nvSpPr>
          <p:cNvPr id="3" name="TextBox 2">
            <a:extLst>
              <a:ext uri="{FF2B5EF4-FFF2-40B4-BE49-F238E27FC236}">
                <a16:creationId xmlns:a16="http://schemas.microsoft.com/office/drawing/2014/main" id="{EBEFC211-1F7F-EF6A-D654-A2BCD21379FC}"/>
              </a:ext>
            </a:extLst>
          </p:cNvPr>
          <p:cNvSpPr txBox="1"/>
          <p:nvPr/>
        </p:nvSpPr>
        <p:spPr>
          <a:xfrm>
            <a:off x="2228407" y="2695536"/>
            <a:ext cx="2233546" cy="1815882"/>
          </a:xfrm>
          <a:prstGeom prst="rect">
            <a:avLst/>
          </a:prstGeom>
          <a:noFill/>
        </p:spPr>
        <p:txBody>
          <a:bodyPr wrap="square" rtlCol="0">
            <a:spAutoFit/>
          </a:bodyPr>
          <a:lstStyle/>
          <a:p>
            <a:pPr algn="ctr"/>
            <a:r>
              <a:rPr lang="en-US" sz="2800"/>
              <a:t>Customer interacts with all </a:t>
            </a:r>
            <a:r>
              <a:rPr lang="en-US" sz="2800" b="1"/>
              <a:t>three</a:t>
            </a:r>
            <a:r>
              <a:rPr lang="en-US" sz="2800"/>
              <a:t> employees</a:t>
            </a:r>
          </a:p>
        </p:txBody>
      </p:sp>
      <p:sp>
        <p:nvSpPr>
          <p:cNvPr id="4" name="TextBox 3">
            <a:extLst>
              <a:ext uri="{FF2B5EF4-FFF2-40B4-BE49-F238E27FC236}">
                <a16:creationId xmlns:a16="http://schemas.microsoft.com/office/drawing/2014/main" id="{A2615430-8C48-4C13-1F37-42EA6A53C7F0}"/>
              </a:ext>
            </a:extLst>
          </p:cNvPr>
          <p:cNvSpPr txBox="1"/>
          <p:nvPr/>
        </p:nvSpPr>
        <p:spPr>
          <a:xfrm>
            <a:off x="7574280" y="2615177"/>
            <a:ext cx="2545080" cy="2246769"/>
          </a:xfrm>
          <a:prstGeom prst="rect">
            <a:avLst/>
          </a:prstGeom>
          <a:noFill/>
        </p:spPr>
        <p:txBody>
          <a:bodyPr wrap="square" rtlCol="0">
            <a:spAutoFit/>
          </a:bodyPr>
          <a:lstStyle/>
          <a:p>
            <a:pPr algn="ctr"/>
            <a:r>
              <a:rPr lang="en-US" sz="2800"/>
              <a:t>Customer interacts with only </a:t>
            </a:r>
            <a:r>
              <a:rPr lang="en-US" sz="2800" b="1"/>
              <a:t>one</a:t>
            </a:r>
            <a:r>
              <a:rPr lang="en-US" sz="2800"/>
              <a:t> employee till the end</a:t>
            </a:r>
          </a:p>
        </p:txBody>
      </p:sp>
      <p:sp>
        <p:nvSpPr>
          <p:cNvPr id="14" name="TextBox 13">
            <a:extLst>
              <a:ext uri="{FF2B5EF4-FFF2-40B4-BE49-F238E27FC236}">
                <a16:creationId xmlns:a16="http://schemas.microsoft.com/office/drawing/2014/main" id="{BF23E34B-D426-96E5-93E4-BFCA01D3E79D}"/>
              </a:ext>
            </a:extLst>
          </p:cNvPr>
          <p:cNvSpPr txBox="1"/>
          <p:nvPr/>
        </p:nvSpPr>
        <p:spPr>
          <a:xfrm>
            <a:off x="685800" y="5912056"/>
            <a:ext cx="10515600" cy="461665"/>
          </a:xfrm>
          <a:prstGeom prst="rect">
            <a:avLst/>
          </a:prstGeom>
          <a:noFill/>
        </p:spPr>
        <p:txBody>
          <a:bodyPr wrap="square" rtlCol="0">
            <a:spAutoFit/>
          </a:bodyPr>
          <a:lstStyle/>
          <a:p>
            <a:r>
              <a:rPr lang="en-US" sz="2400">
                <a:latin typeface="Century Gothic" panose="020B0502020202020204" pitchFamily="34" charset="0"/>
              </a:rPr>
              <a:t>Motivation:  Equal utilization of all employee decreases queue length </a:t>
            </a:r>
          </a:p>
        </p:txBody>
      </p:sp>
    </p:spTree>
    <p:extLst>
      <p:ext uri="{BB962C8B-B14F-4D97-AF65-F5344CB8AC3E}">
        <p14:creationId xmlns:p14="http://schemas.microsoft.com/office/powerpoint/2010/main" val="13538239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F4E8EF40B751D44994C8898D5A636BA" ma:contentTypeVersion="4" ma:contentTypeDescription="Create a new document." ma:contentTypeScope="" ma:versionID="9b712d809f128525e99baa12a9f88c8d">
  <xsd:schema xmlns:xsd="http://www.w3.org/2001/XMLSchema" xmlns:xs="http://www.w3.org/2001/XMLSchema" xmlns:p="http://schemas.microsoft.com/office/2006/metadata/properties" xmlns:ns2="3c79a729-7a5b-4b91-b06a-997e20f2278a" targetNamespace="http://schemas.microsoft.com/office/2006/metadata/properties" ma:root="true" ma:fieldsID="642c33dfabe4bd153c0018677d2ee91b" ns2:_="">
    <xsd:import namespace="3c79a729-7a5b-4b91-b06a-997e20f227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79a729-7a5b-4b91-b06a-997e20f2278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4A6D2D-37D7-451A-BE7B-9CC3419E77A6}">
  <ds:schemaRefs>
    <ds:schemaRef ds:uri="http://www.w3.org/XML/1998/namespace"/>
    <ds:schemaRef ds:uri="http://schemas.microsoft.com/office/2006/documentManagement/types"/>
    <ds:schemaRef ds:uri="http://purl.org/dc/dcmitype/"/>
    <ds:schemaRef ds:uri="http://schemas.openxmlformats.org/package/2006/metadata/core-properties"/>
    <ds:schemaRef ds:uri="http://purl.org/dc/elements/1.1/"/>
    <ds:schemaRef ds:uri="http://purl.org/dc/terms/"/>
    <ds:schemaRef ds:uri="http://schemas.microsoft.com/office/infopath/2007/PartnerControls"/>
    <ds:schemaRef ds:uri="3c79a729-7a5b-4b91-b06a-997e20f2278a"/>
    <ds:schemaRef ds:uri="http://schemas.microsoft.com/office/2006/metadata/properties"/>
  </ds:schemaRefs>
</ds:datastoreItem>
</file>

<file path=customXml/itemProps2.xml><?xml version="1.0" encoding="utf-8"?>
<ds:datastoreItem xmlns:ds="http://schemas.openxmlformats.org/officeDocument/2006/customXml" ds:itemID="{769A313E-D3D0-457A-9B21-CF7EEE074718}">
  <ds:schemaRefs>
    <ds:schemaRef ds:uri="http://schemas.microsoft.com/sharepoint/v3/contenttype/forms"/>
  </ds:schemaRefs>
</ds:datastoreItem>
</file>

<file path=customXml/itemProps3.xml><?xml version="1.0" encoding="utf-8"?>
<ds:datastoreItem xmlns:ds="http://schemas.openxmlformats.org/officeDocument/2006/customXml" ds:itemID="{FA397DA3-BDB8-4A07-A3A2-FED8EFE3886B}">
  <ds:schemaRefs>
    <ds:schemaRef ds:uri="3c79a729-7a5b-4b91-b06a-997e20f227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2</TotalTime>
  <Words>1190</Words>
  <Application>Microsoft Macintosh PowerPoint</Application>
  <PresentationFormat>Widescreen</PresentationFormat>
  <Paragraphs>212</Paragraphs>
  <Slides>19</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Aptos</vt:lpstr>
      <vt:lpstr>Aptos Display</vt:lpstr>
      <vt:lpstr>Arial</vt:lpstr>
      <vt:lpstr>Arial,Sans-Serif</vt:lpstr>
      <vt:lpstr>Calibri</vt:lpstr>
      <vt:lpstr>Cambria Math</vt:lpstr>
      <vt:lpstr>Century Gothic</vt:lpstr>
      <vt:lpstr>Courier New</vt:lpstr>
      <vt:lpstr>Courier New,monospace</vt:lpstr>
      <vt:lpstr>Sabon Next LT</vt:lpstr>
      <vt:lpstr>Times New Roman</vt:lpstr>
      <vt:lpstr>Office Theme</vt:lpstr>
      <vt:lpstr>Process Improvements for South Cantina </vt:lpstr>
      <vt:lpstr>Overview of South Cantina </vt:lpstr>
      <vt:lpstr>Overview of South Cantina </vt:lpstr>
      <vt:lpstr>Problem Statement</vt:lpstr>
      <vt:lpstr>Current State Simulation</vt:lpstr>
      <vt:lpstr>Current State Analysis</vt:lpstr>
      <vt:lpstr>Current State Validation</vt:lpstr>
      <vt:lpstr>Baseline Simulation Performance</vt:lpstr>
      <vt:lpstr>Tactical Improvement Proposal</vt:lpstr>
      <vt:lpstr>Tactical Improvement Proposal</vt:lpstr>
      <vt:lpstr>Tactical Improvement Proposal</vt:lpstr>
      <vt:lpstr>Strategic Improvement Proposal </vt:lpstr>
      <vt:lpstr>Strategic Improvement Proposal </vt:lpstr>
      <vt:lpstr>Strategic Improvement Proposal </vt:lpstr>
      <vt:lpstr>Strategic Improvement: Sensitivity Analysis</vt:lpstr>
      <vt:lpstr>Strategic Improvement: Sensitivity Analysis</vt:lpstr>
      <vt:lpstr>Recommendation: Tactical vs Strategic Improvement </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TY MOUNTAIN</dc:creator>
  <cp:lastModifiedBy>NANDINI HARESH JAGTIANI</cp:lastModifiedBy>
  <cp:revision>2</cp:revision>
  <dcterms:created xsi:type="dcterms:W3CDTF">2024-04-19T18:04:23Z</dcterms:created>
  <dcterms:modified xsi:type="dcterms:W3CDTF">2024-05-26T06:52:36Z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0x010100FF4E8EF40B751D44994C8898D5A636BA</vt:lpwstr>
  </property>
</Properties>
</file>